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24"/>
  </p:notesMasterIdLst>
  <p:handoutMasterIdLst>
    <p:handoutMasterId r:id="rId25"/>
  </p:handoutMasterIdLst>
  <p:sldIdLst>
    <p:sldId id="1667" r:id="rId3"/>
    <p:sldId id="1651" r:id="rId4"/>
    <p:sldId id="1641" r:id="rId5"/>
    <p:sldId id="1642" r:id="rId6"/>
    <p:sldId id="1638" r:id="rId7"/>
    <p:sldId id="1669" r:id="rId8"/>
    <p:sldId id="1670" r:id="rId9"/>
    <p:sldId id="1671" r:id="rId10"/>
    <p:sldId id="1672" r:id="rId11"/>
    <p:sldId id="1673" r:id="rId12"/>
    <p:sldId id="1674" r:id="rId13"/>
    <p:sldId id="1675" r:id="rId14"/>
    <p:sldId id="1676" r:id="rId15"/>
    <p:sldId id="1677" r:id="rId16"/>
    <p:sldId id="1678" r:id="rId17"/>
    <p:sldId id="1679" r:id="rId18"/>
    <p:sldId id="1680" r:id="rId19"/>
    <p:sldId id="1681" r:id="rId20"/>
    <p:sldId id="1682" r:id="rId21"/>
    <p:sldId id="1683" r:id="rId22"/>
    <p:sldId id="1668" r:id="rId23"/>
  </p:sldIdLst>
  <p:sldSz cx="9144000" cy="5143500" type="screen16x9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3735D"/>
    <a:srgbClr val="FFFFFF"/>
    <a:srgbClr val="BFBFBF"/>
    <a:srgbClr val="E5BFBF"/>
    <a:srgbClr val="FEFCD7"/>
    <a:srgbClr val="D1EFD8"/>
    <a:srgbClr val="26B249"/>
    <a:srgbClr val="FBF04A"/>
    <a:srgbClr val="E03D3E"/>
    <a:srgbClr val="CE7F1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3326" autoAdjust="0"/>
  </p:normalViewPr>
  <p:slideViewPr>
    <p:cSldViewPr>
      <p:cViewPr>
        <p:scale>
          <a:sx n="100" d="100"/>
          <a:sy n="100" d="100"/>
        </p:scale>
        <p:origin x="-588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16.899999999999999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5.7</c:v>
                </c:pt>
              </c:numCache>
            </c:numRef>
          </c:val>
        </c:ser>
        <c:dLbls>
          <c:showVal val="1"/>
        </c:dLbls>
        <c:gapWidth val="219"/>
        <c:overlap val="-27"/>
        <c:axId val="178994560"/>
        <c:axId val="208585856"/>
      </c:barChart>
      <c:catAx>
        <c:axId val="17899456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208585856"/>
        <c:crosses val="autoZero"/>
        <c:auto val="1"/>
        <c:lblAlgn val="ctr"/>
        <c:lblOffset val="100"/>
      </c:catAx>
      <c:valAx>
        <c:axId val="20858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789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12700" cap="flat" cmpd="sng" algn="ctr">
      <a:solidFill>
        <a:srgbClr val="5A92C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16.899999999999999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val>
        </c:ser>
        <c:dLbls>
          <c:showVal val="1"/>
        </c:dLbls>
        <c:gapWidth val="219"/>
        <c:overlap val="-27"/>
        <c:axId val="173165568"/>
        <c:axId val="178864896"/>
      </c:barChart>
      <c:catAx>
        <c:axId val="17316556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8864896"/>
        <c:crosses val="autoZero"/>
        <c:auto val="1"/>
        <c:lblAlgn val="ctr"/>
        <c:lblOffset val="100"/>
      </c:catAx>
      <c:valAx>
        <c:axId val="178864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7316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12700" cap="flat" cmpd="sng" algn="ctr">
      <a:solidFill>
        <a:srgbClr val="5A92C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6.7</c:v>
                </c:pt>
              </c:numCache>
            </c:numRef>
          </c:val>
        </c:ser>
        <c:dLbls>
          <c:showVal val="1"/>
        </c:dLbls>
        <c:gapWidth val="219"/>
        <c:overlap val="-27"/>
        <c:axId val="179084288"/>
        <c:axId val="179094272"/>
      </c:barChart>
      <c:catAx>
        <c:axId val="17908428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9094272"/>
        <c:crosses val="autoZero"/>
        <c:auto val="1"/>
        <c:lblAlgn val="ctr"/>
        <c:lblOffset val="100"/>
      </c:catAx>
      <c:valAx>
        <c:axId val="179094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7908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12700" cap="flat" cmpd="sng" algn="ctr">
      <a:solidFill>
        <a:srgbClr val="5A92C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8.9</c:v>
                </c:pt>
              </c:numCache>
            </c:numRef>
          </c:val>
        </c:ser>
        <c:dLbls>
          <c:showVal val="1"/>
        </c:dLbls>
        <c:gapWidth val="219"/>
        <c:overlap val="-27"/>
        <c:axId val="128100992"/>
        <c:axId val="128106880"/>
      </c:barChart>
      <c:catAx>
        <c:axId val="12810099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8106880"/>
        <c:crosses val="autoZero"/>
        <c:auto val="1"/>
        <c:lblAlgn val="ctr"/>
        <c:lblOffset val="100"/>
      </c:catAx>
      <c:valAx>
        <c:axId val="128106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281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12700" cap="flat" cmpd="sng" algn="ctr">
      <a:solidFill>
        <a:srgbClr val="5A92C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66.099999999999994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9.7000000000000011</c:v>
                </c:pt>
              </c:numCache>
            </c:numRef>
          </c:val>
        </c:ser>
        <c:dLbls>
          <c:showVal val="1"/>
        </c:dLbls>
        <c:gapWidth val="219"/>
        <c:overlap val="-27"/>
        <c:axId val="173222528"/>
        <c:axId val="173240704"/>
      </c:barChart>
      <c:catAx>
        <c:axId val="17322252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3240704"/>
        <c:crosses val="autoZero"/>
        <c:auto val="1"/>
        <c:lblAlgn val="ctr"/>
        <c:lblOffset val="100"/>
      </c:catAx>
      <c:valAx>
        <c:axId val="1732407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7322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12700" cap="flat" cmpd="sng" algn="ctr">
      <a:solidFill>
        <a:srgbClr val="5A92C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66.900000000000006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8.9</c:v>
                </c:pt>
              </c:numCache>
            </c:numRef>
          </c:val>
        </c:ser>
        <c:dLbls>
          <c:showVal val="1"/>
        </c:dLbls>
        <c:gapWidth val="219"/>
        <c:overlap val="-27"/>
        <c:axId val="179108096"/>
        <c:axId val="179130368"/>
      </c:barChart>
      <c:catAx>
        <c:axId val="17910809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9130368"/>
        <c:crosses val="autoZero"/>
        <c:auto val="1"/>
        <c:lblAlgn val="ctr"/>
        <c:lblOffset val="100"/>
      </c:catAx>
      <c:valAx>
        <c:axId val="179130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791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12700" cap="flat" cmpd="sng" algn="ctr">
      <a:solidFill>
        <a:srgbClr val="5A92C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15226333103510686"/>
          <c:y val="2.1795391047071202E-2"/>
          <c:w val="0.82389799204900416"/>
          <c:h val="0.9200835661607385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Пром. дизайн</c:v>
                </c:pt>
                <c:pt idx="1">
                  <c:v>Аэроквантум</c:v>
                </c:pt>
                <c:pt idx="2">
                  <c:v>HiTech-цех</c:v>
                </c:pt>
                <c:pt idx="3">
                  <c:v>VR/AR</c:v>
                </c:pt>
                <c:pt idx="4">
                  <c:v>ИТ-квантум</c:v>
                </c:pt>
                <c:pt idx="5">
                  <c:v>Робоквантум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25.8</c:v>
                </c:pt>
                <c:pt idx="1">
                  <c:v>23.4</c:v>
                </c:pt>
                <c:pt idx="2">
                  <c:v>20.2</c:v>
                </c:pt>
                <c:pt idx="3">
                  <c:v>17.7</c:v>
                </c:pt>
                <c:pt idx="4">
                  <c:v>8.9</c:v>
                </c:pt>
                <c:pt idx="5">
                  <c:v>4</c:v>
                </c:pt>
              </c:numCache>
            </c:numRef>
          </c:val>
        </c:ser>
        <c:dLbls>
          <c:showVal val="1"/>
        </c:dLbls>
        <c:gapWidth val="182"/>
        <c:axId val="178851840"/>
        <c:axId val="178853376"/>
      </c:barChart>
      <c:catAx>
        <c:axId val="1788518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178853376"/>
        <c:crosses val="autoZero"/>
        <c:auto val="1"/>
        <c:lblAlgn val="ctr"/>
        <c:lblOffset val="100"/>
      </c:catAx>
      <c:valAx>
        <c:axId val="1788533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7885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936"/>
          </a:xfrm>
          <a:prstGeom prst="rect">
            <a:avLst/>
          </a:prstGeom>
        </p:spPr>
        <p:txBody>
          <a:bodyPr vert="horz" lIns="90997" tIns="45500" rIns="90997" bIns="4550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5936"/>
          </a:xfrm>
          <a:prstGeom prst="rect">
            <a:avLst/>
          </a:prstGeom>
        </p:spPr>
        <p:txBody>
          <a:bodyPr vert="horz" lIns="90997" tIns="45500" rIns="90997" bIns="45500" rtlCol="0"/>
          <a:lstStyle>
            <a:lvl1pPr algn="r">
              <a:defRPr sz="1200"/>
            </a:lvl1pPr>
          </a:lstStyle>
          <a:p>
            <a:fld id="{69943AFE-881C-4C19-9582-D492F5EACF42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707"/>
            <a:ext cx="2945659" cy="495936"/>
          </a:xfrm>
          <a:prstGeom prst="rect">
            <a:avLst/>
          </a:prstGeom>
        </p:spPr>
        <p:txBody>
          <a:bodyPr vert="horz" lIns="90997" tIns="45500" rIns="90997" bIns="4550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30707"/>
            <a:ext cx="2945659" cy="495936"/>
          </a:xfrm>
          <a:prstGeom prst="rect">
            <a:avLst/>
          </a:prstGeom>
        </p:spPr>
        <p:txBody>
          <a:bodyPr vert="horz" lIns="90997" tIns="45500" rIns="90997" bIns="45500" rtlCol="0" anchor="b"/>
          <a:lstStyle>
            <a:lvl1pPr algn="r">
              <a:defRPr sz="1200"/>
            </a:lvl1pPr>
          </a:lstStyle>
          <a:p>
            <a:fld id="{742481F6-0B51-48A8-9096-E582C75AC6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6338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06" tIns="45705" rIns="91406" bIns="4570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1"/>
            <a:ext cx="2945659" cy="496411"/>
          </a:xfrm>
          <a:prstGeom prst="rect">
            <a:avLst/>
          </a:prstGeom>
        </p:spPr>
        <p:txBody>
          <a:bodyPr vert="horz" lIns="91406" tIns="45705" rIns="91406" bIns="4570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01FDE5-6098-4059-B927-39B0AE046A5E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6" tIns="45705" rIns="91406" bIns="4570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06" tIns="45705" rIns="91406" bIns="4570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06" tIns="45705" rIns="91406" bIns="4570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1"/>
            <a:ext cx="2945659" cy="496411"/>
          </a:xfrm>
          <a:prstGeom prst="rect">
            <a:avLst/>
          </a:prstGeom>
        </p:spPr>
        <p:txBody>
          <a:bodyPr vert="horz" wrap="square" lIns="91406" tIns="45705" rIns="91406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38AADF1-8439-4502-95FD-033C1B3986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88240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dirty="0" smtClean="0"/>
              <a:t>Вклад ОО в создание и развитие  инженерной образовательной среды </a:t>
            </a:r>
            <a:r>
              <a:rPr lang="ru-RU" sz="1400" b="1" baseline="0" dirty="0" smtClean="0"/>
              <a:t> в УР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129B4-A678-4F81-9792-EB45E485CBA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195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5854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980758-5424-4198-9775-16DBDE2E698E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1612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9537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9333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39580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55725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2259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7164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AADF1-8439-4502-95FD-033C1B398696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6612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75958-66BC-4A94-B380-A46652FBF7A4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733BF-2065-4543-9280-3BC36F5AC8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00492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14C8-93D5-444E-B046-2FB341C71855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B276-1A8E-40C6-9ED1-194482B338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47631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F4D27-FF05-4152-8914-D382DD21E121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FA52-E6BE-4342-B943-48D333ABB1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45401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4A8FE-D709-4FD5-9B2A-DF2E5F40F0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733BF-2065-4543-9280-3BC36F5AC8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73448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45A9B-2347-4C46-AFC9-2D941DE368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3B3E-4CF9-4280-946B-739015A717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2422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E4C28-12EC-4C6A-B404-8E2623C11D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4DC87-67ED-41CA-A2EF-2676B17C61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08941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57840-0F6A-4522-ADBD-0DC427EB40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557F-AB0D-4F7F-9A23-4403D02F24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5526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EB738-255C-4F56-9D09-47C5F7EB5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E7E9-874E-4801-AD04-A3C53E08BB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05362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02C7-9B43-4D61-9DB1-F931C66AFF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5359-A2FA-442D-8D49-1403C9084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90839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76A6-348D-4815-A994-2E14C80E2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DE23D-6FFD-443A-89A2-1655C8C4B1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54638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F9A53-A15E-4148-B0B5-7FDE27B643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42E4-76E4-4DBA-9702-639D3E3916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43089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F3090-59CF-40B9-86FE-C9B6E65BBE44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3B3E-4CF9-4280-946B-739015A717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93973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E3AF8-80CC-497D-9097-1DF20D4FF3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8C78-378A-490C-BED5-324D79446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32125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947CA-6931-442B-8732-8E81BC5AA8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B276-1A8E-40C6-9ED1-194482B338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40144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B580-7A1F-4991-872D-C0BE8A84D1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FA52-E6BE-4342-B943-48D333ABB1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90609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1057D-BBF6-4B92-B049-42F6E73F41BE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4DC87-67ED-41CA-A2EF-2676B17C61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44228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5442-5796-4943-B217-E3D9E5F8B3FC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557F-AB0D-4F7F-9A23-4403D02F24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18419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1AD54-1DCD-4AE8-A41D-4F68B3D8B02A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E7E9-874E-4801-AD04-A3C53E08BB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38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7229F-E875-4786-931A-55F3AC7ACE6F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5359-A2FA-442D-8D49-1403C9084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57224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7CA0F-ADAC-4ECC-9772-57785DA377C1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DE23D-6FFD-443A-89A2-1655C8C4B1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58047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7D0C-A827-450C-96C7-EA576632B4E6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42E4-76E4-4DBA-9702-639D3E3916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1021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56A41-2D7D-45FA-B833-06805C848A49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8C78-378A-490C-BED5-324D79446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85486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34F138-A0EC-489D-84AB-565C5C3C71B0}" type="datetime1">
              <a:rPr lang="ru-RU" smtClean="0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B39A90-C67A-4FC3-80A3-CC23FF8260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C6244F-8D06-413E-BFF3-4B8050203A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B39A90-C67A-4FC3-80A3-CC23FF826072}" type="slidenum">
              <a:rPr lang="ru-RU" altLang="ru-RU">
                <a:latin typeface="Calibri"/>
              </a:rPr>
              <a:pPr>
                <a:defRPr/>
              </a:pPr>
              <a:t>‹#›</a:t>
            </a:fld>
            <a:endParaRPr lang="ru-RU" altLang="ru-RU"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86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6" t="2990" r="-6" b="3794"/>
          <a:stretch/>
        </p:blipFill>
        <p:spPr>
          <a:xfrm flipH="1">
            <a:off x="-10964" y="0"/>
            <a:ext cx="9144000" cy="51280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04756" y="161148"/>
            <a:ext cx="3636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538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Ученые изучают мир, какой он есть;  инженеры создают мир, которого раньше не было.</a:t>
            </a:r>
          </a:p>
          <a:p>
            <a:pPr algn="ctr"/>
            <a:r>
              <a:rPr lang="ru-RU" sz="1600" dirty="0">
                <a:solidFill>
                  <a:srgbClr val="1538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1538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Т. Карман 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-10964" y="3721331"/>
            <a:ext cx="9144000" cy="1603855"/>
          </a:xfrm>
          <a:prstGeom prst="roundRect">
            <a:avLst>
              <a:gd name="adj" fmla="val 9611"/>
            </a:avLst>
          </a:prstGeom>
          <a:noFill/>
          <a:ln w="38100" cap="flat" cmpd="sng" algn="ctr">
            <a:noFill/>
            <a:prstDash val="soli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58444" tIns="29222" rIns="58444" bIns="2922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altLang="ru-RU" sz="3600" dirty="0" smtClean="0">
                <a:solidFill>
                  <a:srgbClr val="15386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ИНЖЕНЕРНЫЙ КЛАСС В ШКОЛЕ -</a:t>
            </a:r>
          </a:p>
          <a:p>
            <a:pPr eaLnBrk="1" hangingPunct="1">
              <a:defRPr/>
            </a:pPr>
            <a:r>
              <a:rPr lang="en-US" altLang="ru-RU" sz="2800" dirty="0" smtClean="0">
                <a:solidFill>
                  <a:srgbClr val="15386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dirty="0" smtClean="0">
                <a:solidFill>
                  <a:srgbClr val="15386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новый вектор развития профессионализма учителей</a:t>
            </a:r>
            <a:endParaRPr lang="ru-RU" altLang="ru-RU" sz="2800" dirty="0">
              <a:solidFill>
                <a:srgbClr val="15386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764" y="0"/>
            <a:ext cx="115268" cy="5164038"/>
          </a:xfrm>
          <a:prstGeom prst="rect">
            <a:avLst/>
          </a:prstGeom>
          <a:solidFill>
            <a:srgbClr val="153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8617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2899" y="1006213"/>
            <a:ext cx="9144000" cy="3905214"/>
          </a:xfrm>
          <a:prstGeom prst="rect">
            <a:avLst/>
          </a:prstGeom>
          <a:solidFill>
            <a:srgbClr val="BD3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625600"/>
            <a:ext cx="9144000" cy="2825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BD3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8005" y="2013273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Чемпионат </a:t>
            </a:r>
            <a:endParaRPr lang="ru-RU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WorldSkills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март)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14403" t="51400" r="48880" b="13600"/>
          <a:stretch/>
        </p:blipFill>
        <p:spPr>
          <a:xfrm>
            <a:off x="287524" y="1225955"/>
            <a:ext cx="4544810" cy="34657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4656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2899" y="1006213"/>
            <a:ext cx="9144000" cy="3905214"/>
          </a:xfrm>
          <a:prstGeom prst="rect">
            <a:avLst/>
          </a:prstGeom>
          <a:solidFill>
            <a:srgbClr val="7B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2899" y="1648174"/>
            <a:ext cx="9144000" cy="261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7B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5177" y="2125443"/>
            <a:ext cx="8892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Выставка </a:t>
            </a: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Школа. ВУЗ. Бизнес»</a:t>
            </a:r>
          </a:p>
          <a:p>
            <a:pPr algn="ctr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 глав ПФО </a:t>
            </a: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март)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31520" t="48600" r="29841" b="19201"/>
          <a:stretch/>
        </p:blipFill>
        <p:spPr>
          <a:xfrm>
            <a:off x="215515" y="1300848"/>
            <a:ext cx="4959323" cy="33062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2712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4524" y="887753"/>
            <a:ext cx="9433048" cy="719401"/>
          </a:xfrm>
          <a:prstGeom prst="roundRect">
            <a:avLst/>
          </a:prstGeom>
          <a:solidFill>
            <a:schemeClr val="bg1"/>
          </a:solidFill>
          <a:ln>
            <a:solidFill>
              <a:srgbClr val="0D7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768" y="924288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Итоговый </a:t>
            </a:r>
            <a:r>
              <a:rPr lang="ru-RU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квантофестиваль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(май)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12" y="1766888"/>
            <a:ext cx="9144000" cy="32043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37661" t="34123" r="37699" b="45553"/>
          <a:stretch/>
        </p:blipFill>
        <p:spPr>
          <a:xfrm>
            <a:off x="323528" y="2031689"/>
            <a:ext cx="4140460" cy="27321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13938" t="50153" r="63931" b="31838"/>
          <a:stretch/>
        </p:blipFill>
        <p:spPr>
          <a:xfrm>
            <a:off x="4691746" y="2026568"/>
            <a:ext cx="4204900" cy="273730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641344" y="4499555"/>
            <a:ext cx="3510300" cy="405026"/>
          </a:xfrm>
          <a:prstGeom prst="roundRect">
            <a:avLst/>
          </a:prstGeom>
          <a:solidFill>
            <a:schemeClr val="bg1"/>
          </a:solidFill>
          <a:ln>
            <a:solidFill>
              <a:srgbClr val="0D7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2113824" y="4428847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Мастер-классы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99473" y="4499555"/>
            <a:ext cx="3510300" cy="405026"/>
          </a:xfrm>
          <a:prstGeom prst="roundRect">
            <a:avLst/>
          </a:prstGeom>
          <a:solidFill>
            <a:schemeClr val="bg1"/>
          </a:solidFill>
          <a:ln>
            <a:solidFill>
              <a:srgbClr val="0D7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92826" y="4442916"/>
            <a:ext cx="1999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KIDS to KIDS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17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4524" y="887753"/>
            <a:ext cx="9433048" cy="719401"/>
          </a:xfrm>
          <a:prstGeom prst="roundRect">
            <a:avLst/>
          </a:prstGeom>
          <a:solidFill>
            <a:schemeClr val="bg1"/>
          </a:solidFill>
          <a:ln>
            <a:solidFill>
              <a:srgbClr val="FE9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FE9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768" y="924288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«Пятничный </a:t>
            </a:r>
            <a:r>
              <a:rPr lang="ru-RU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лекториум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12" y="1766888"/>
            <a:ext cx="9144000" cy="3204304"/>
          </a:xfrm>
          <a:prstGeom prst="rect">
            <a:avLst/>
          </a:prstGeom>
          <a:solidFill>
            <a:srgbClr val="FE9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66801" t="32500" r="6062" b="45800"/>
          <a:stretch/>
        </p:blipFill>
        <p:spPr>
          <a:xfrm>
            <a:off x="147080" y="1941779"/>
            <a:ext cx="4439416" cy="28399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34720" t="47719" r="37307" b="29238"/>
          <a:stretch/>
        </p:blipFill>
        <p:spPr>
          <a:xfrm>
            <a:off x="4713553" y="1941779"/>
            <a:ext cx="4309606" cy="28399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7371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4524" y="887753"/>
            <a:ext cx="9433048" cy="719401"/>
          </a:xfrm>
          <a:prstGeom prst="roundRect">
            <a:avLst/>
          </a:prstGeom>
          <a:solidFill>
            <a:schemeClr val="bg1"/>
          </a:solidFill>
          <a:ln>
            <a:solidFill>
              <a:srgbClr val="237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23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7111" y="1021396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Кванторианские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родительские встречи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открытые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12" y="1766888"/>
            <a:ext cx="9144000" cy="3204304"/>
          </a:xfrm>
          <a:prstGeom prst="rect">
            <a:avLst/>
          </a:prstGeom>
          <a:solidFill>
            <a:srgbClr val="23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3920" t="34147" r="73557" b="46953"/>
          <a:stretch/>
        </p:blipFill>
        <p:spPr>
          <a:xfrm>
            <a:off x="154048" y="1923677"/>
            <a:ext cx="4235913" cy="284358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37680" t="45800" r="36000" b="33200"/>
          <a:stretch/>
        </p:blipFill>
        <p:spPr>
          <a:xfrm>
            <a:off x="4535996" y="1926083"/>
            <a:ext cx="4464749" cy="28498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9262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-585" y="4624837"/>
            <a:ext cx="9144585" cy="51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87574"/>
            <a:ext cx="914400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ЯндксЛицей</a:t>
            </a:r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8-9 классы</a:t>
            </a:r>
          </a:p>
        </p:txBody>
      </p:sp>
      <p:pic>
        <p:nvPicPr>
          <p:cNvPr id="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42" y="1238815"/>
            <a:ext cx="1090141" cy="10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39652" y="1337595"/>
            <a:ext cx="2248217" cy="956139"/>
          </a:xfrm>
          <a:prstGeom prst="rect">
            <a:avLst/>
          </a:prstGeom>
          <a:solidFill>
            <a:srgbClr val="FBD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17207" y="1337594"/>
            <a:ext cx="2248217" cy="9561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394762" y="1337594"/>
            <a:ext cx="2248217" cy="9561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313100" y="1103567"/>
            <a:ext cx="476484" cy="468052"/>
          </a:xfrm>
          <a:prstGeom prst="ellipse">
            <a:avLst/>
          </a:prstGeom>
          <a:solidFill>
            <a:srgbClr val="FFA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27234" y="1707654"/>
            <a:ext cx="22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Тестовое задание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9051" y="1707654"/>
            <a:ext cx="22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Собеседование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0616" y="1707654"/>
            <a:ext cx="22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Зачисление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4774733" y="1136600"/>
            <a:ext cx="444978" cy="396044"/>
          </a:xfrm>
          <a:prstGeom prst="hexagon">
            <a:avLst/>
          </a:prstGeom>
          <a:solidFill>
            <a:srgbClr val="FFA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7204860" y="1078039"/>
            <a:ext cx="590688" cy="464414"/>
          </a:xfrm>
          <a:prstGeom prst="triangle">
            <a:avLst/>
          </a:prstGeom>
          <a:solidFill>
            <a:srgbClr val="FFA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3728" y="2993776"/>
            <a:ext cx="1953568" cy="597022"/>
          </a:xfrm>
          <a:prstGeom prst="rect">
            <a:avLst/>
          </a:prstGeom>
          <a:solidFill>
            <a:srgbClr val="FFA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62844" y="3733072"/>
            <a:ext cx="1953568" cy="530866"/>
          </a:xfrm>
          <a:prstGeom prst="rect">
            <a:avLst/>
          </a:prstGeom>
          <a:solidFill>
            <a:srgbClr val="FFA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460829" y="2922639"/>
            <a:ext cx="693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Октябрь – апрель. «Основы программирования на языке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144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часа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79062" y="3675339"/>
            <a:ext cx="637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Сентябрь – апрель. «Основы промышленного программирования», 168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часов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0194" y="3070205"/>
            <a:ext cx="22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1-й год обучения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0194" y="3800435"/>
            <a:ext cx="22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2-й год обучения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45558" y="4624837"/>
            <a:ext cx="3623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https://yandexlyceum.ru/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http://infinote.com/wp-content/uploads/link-lin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6527" y="4607027"/>
            <a:ext cx="511916" cy="5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783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81638"/>
            <a:ext cx="9144000" cy="286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FBD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ЯндксЛицей</a:t>
            </a:r>
            <a:endParaRPr lang="ru-RU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319" t="36400" r="38401" b="15301"/>
          <a:stretch/>
        </p:blipFill>
        <p:spPr>
          <a:xfrm>
            <a:off x="141767" y="938281"/>
            <a:ext cx="5710916" cy="38524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94450" y="2106589"/>
            <a:ext cx="30482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МБОУ ИЕГЛ «Школа №30»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человека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МАОУ «Лицей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25»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МАОУ «Гимназия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56»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МБОУ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«СОШ № 89»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</a:p>
        </p:txBody>
      </p:sp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2427" y="938281"/>
            <a:ext cx="1132252" cy="11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228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268" y="929804"/>
            <a:ext cx="4287508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313654" y="66557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Опрос </a:t>
            </a:r>
            <a:r>
              <a:rPr lang="ru-RU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кванторианцев</a:t>
            </a:r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124 ответа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586012972"/>
              </p:ext>
            </p:extLst>
          </p:nvPr>
        </p:nvGraphicFramePr>
        <p:xfrm>
          <a:off x="334312" y="2067694"/>
          <a:ext cx="4057668" cy="270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-115685" y="904683"/>
            <a:ext cx="4957662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Педагоги стараются конструктивно решать конфликтные ситуации 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занятии, 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21820" y="929804"/>
            <a:ext cx="4428492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378300" y="940249"/>
            <a:ext cx="4957662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Педагоги прислушиваются 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 моему мнению 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 учитывают его, %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494643465"/>
              </p:ext>
            </p:extLst>
          </p:nvPr>
        </p:nvGraphicFramePr>
        <p:xfrm>
          <a:off x="4849729" y="2067694"/>
          <a:ext cx="4057668" cy="270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88584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268" y="929804"/>
            <a:ext cx="4287508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313654" y="66557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Опрос </a:t>
            </a:r>
            <a:r>
              <a:rPr lang="ru-RU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кванторианцев</a:t>
            </a:r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124 ответа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612441857"/>
              </p:ext>
            </p:extLst>
          </p:nvPr>
        </p:nvGraphicFramePr>
        <p:xfrm>
          <a:off x="334312" y="2067694"/>
          <a:ext cx="4057668" cy="270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9688" y="1111418"/>
            <a:ext cx="4507665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 меня в основном хорошие отношения с педагогами, 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21820" y="929804"/>
            <a:ext cx="4428492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375348" y="1111418"/>
            <a:ext cx="4957662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Мне приятно и интересно бывать 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занятиях в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Кванториуме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%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996851568"/>
              </p:ext>
            </p:extLst>
          </p:nvPr>
        </p:nvGraphicFramePr>
        <p:xfrm>
          <a:off x="4849729" y="2067694"/>
          <a:ext cx="4057668" cy="270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38279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268" y="929804"/>
            <a:ext cx="4287508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FE7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313654" y="66557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Опрос </a:t>
            </a:r>
            <a:r>
              <a:rPr lang="ru-RU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кванторианцев</a:t>
            </a:r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124 ответа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434764466"/>
              </p:ext>
            </p:extLst>
          </p:nvPr>
        </p:nvGraphicFramePr>
        <p:xfrm>
          <a:off x="334312" y="2067694"/>
          <a:ext cx="4057668" cy="270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9688" y="1111418"/>
            <a:ext cx="4507665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 получил много новых компетенций на занятиях, 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21820" y="929804"/>
            <a:ext cx="4428492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399732" y="949022"/>
            <a:ext cx="4957662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следующем учебном году 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 бы продолжил обучение 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Кванториуме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%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999188291"/>
              </p:ext>
            </p:extLst>
          </p:nvPr>
        </p:nvGraphicFramePr>
        <p:xfrm>
          <a:off x="4849729" y="2067694"/>
          <a:ext cx="4057668" cy="270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86655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1" y="738727"/>
            <a:ext cx="3347863" cy="4392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15"/>
          <p:cNvSpPr/>
          <p:nvPr/>
        </p:nvSpPr>
        <p:spPr>
          <a:xfrm>
            <a:off x="-720588" y="90726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335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02164"/>
            <a:ext cx="8085584" cy="59406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ПОДГОТОВКА К БУДУЩЕЙ ПРОФЕССИОНАЛЬНОЙ ДЕЯТЕЛЬНОСТИ</a:t>
            </a:r>
            <a:endParaRPr lang="ru-RU" sz="18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107504" y="2953114"/>
            <a:ext cx="3240359" cy="41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Недостаточно подготовить человека к будущей профессии инженера, вооружив его только знаниями, умениями и компетенциями.</a:t>
            </a:r>
            <a:endParaRPr kumimoji="0" lang="ru-RU" sz="12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107504" y="3795886"/>
            <a:ext cx="3230342" cy="71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ru-RU" alt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Необходимо создать многомерную </a:t>
            </a:r>
            <a:r>
              <a:rPr lang="ru-RU" alt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среду развития </a:t>
            </a:r>
            <a:r>
              <a:rPr lang="ru-RU" altLang="ru-RU" sz="1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надпредметных</a:t>
            </a:r>
            <a:r>
              <a:rPr lang="ru-RU" alt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altLang="ru-RU" sz="1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межпредметных</a:t>
            </a:r>
            <a:r>
              <a:rPr lang="ru-RU" alt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знаний, </a:t>
            </a:r>
            <a:r>
              <a:rPr lang="ru-RU" alt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объединяя </a:t>
            </a:r>
            <a:r>
              <a:rPr lang="ru-RU" alt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лучшие практики основного и дополнительного </a:t>
            </a:r>
            <a:r>
              <a:rPr lang="ru-RU" alt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образования и практические </a:t>
            </a:r>
            <a:r>
              <a:rPr lang="ru-RU" alt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потребности </a:t>
            </a:r>
            <a:r>
              <a:rPr lang="ru-RU" alt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работодателей.</a:t>
            </a:r>
            <a:endParaRPr kumimoji="0" lang="ru-RU" sz="12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3577456" y="753314"/>
            <a:ext cx="55665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rgbClr val="335A7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ФОРМУЛА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rgbClr val="335A7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школьного инженерного образования</a:t>
            </a:r>
            <a:endParaRPr kumimoji="0" lang="ru-RU" altLang="ru-RU" sz="2000" i="0" u="none" strike="noStrike" cap="none" normalizeH="0" baseline="0" dirty="0" smtClean="0">
              <a:ln>
                <a:noFill/>
              </a:ln>
              <a:solidFill>
                <a:srgbClr val="335A7B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www.kingsgate.edu.my/wp-content/uploads/2018/05/pos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159"/>
            <a:ext cx="3347863" cy="1883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544485" y="1598856"/>
            <a:ext cx="5456007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3528389" y="2467594"/>
            <a:ext cx="5456007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77456" y="3336332"/>
            <a:ext cx="5456007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3577455" y="4205070"/>
            <a:ext cx="5456007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3544484" y="1598856"/>
            <a:ext cx="735911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98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43908" y="4263938"/>
            <a:ext cx="464978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Знакомство с предприятиями города: </a:t>
            </a:r>
          </a:p>
          <a:p>
            <a:r>
              <a:rPr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экскурсии,  разработка  информационных материалов, решение  инженерных кейсов практической направленности)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1980" y="1639849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Предметные знания и умения повышенного уровня (математика, физика, информатика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8434" y="2467594"/>
            <a:ext cx="4473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Метапредметные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личностные результаты 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хорошо сформированные универсальные учебные действия, личностные компетенции XXI века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3567439" y="3334980"/>
            <a:ext cx="735911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98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486065" y="3374764"/>
            <a:ext cx="4428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разработки и управления проектами  (разной направленности и разного уровня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8248485" y="2476081"/>
            <a:ext cx="735911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98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8297551" y="4209183"/>
            <a:ext cx="735911" cy="7208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98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707868" y="1641242"/>
            <a:ext cx="32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426270" y="2530398"/>
            <a:ext cx="32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56785" y="3374764"/>
            <a:ext cx="32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460432" y="4265125"/>
            <a:ext cx="32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02145" y="856620"/>
            <a:ext cx="45719" cy="4316922"/>
          </a:xfrm>
          <a:prstGeom prst="rect">
            <a:avLst/>
          </a:prstGeom>
          <a:solidFill>
            <a:srgbClr val="335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5315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313654" y="66557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Опрос </a:t>
            </a:r>
            <a:r>
              <a:rPr lang="ru-RU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кванторианцев</a:t>
            </a:r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124 ответа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929804"/>
            <a:ext cx="9050312" cy="409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07504" y="929804"/>
            <a:ext cx="9177882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Если бы была возможность выбора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квантума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я бы выбрал, %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xmlns="" val="711538635"/>
              </p:ext>
            </p:extLst>
          </p:nvPr>
        </p:nvGraphicFramePr>
        <p:xfrm>
          <a:off x="440525" y="1523870"/>
          <a:ext cx="8523963" cy="3496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13508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4734" b="10983"/>
          <a:stretch/>
        </p:blipFill>
        <p:spPr>
          <a:xfrm>
            <a:off x="0" y="1"/>
            <a:ext cx="9139565" cy="51280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1920" y="1861940"/>
            <a:ext cx="5292080" cy="12138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851920" y="2139702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1538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sz="3600" dirty="0">
              <a:solidFill>
                <a:srgbClr val="15386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7764" y="0"/>
            <a:ext cx="115268" cy="5164038"/>
          </a:xfrm>
          <a:prstGeom prst="rect">
            <a:avLst/>
          </a:prstGeom>
          <a:solidFill>
            <a:srgbClr val="153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6611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7357" y="738727"/>
            <a:ext cx="5093414" cy="4404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/>
        </p:nvSpPr>
        <p:spPr>
          <a:xfrm>
            <a:off x="-720588" y="90726"/>
            <a:ext cx="9278783" cy="648001"/>
          </a:xfrm>
          <a:prstGeom prst="parallelogram">
            <a:avLst>
              <a:gd name="adj" fmla="val 107315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8565791" cy="85725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ОБРАЗОВАТЕЛЬНАЯ СИСТЕМА ШКОЛ, УЧАСТВУЮЩИХ В ПРОЕКТЕ</a:t>
            </a:r>
            <a:endParaRPr lang="ru-RU" sz="2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10" y="1612250"/>
            <a:ext cx="5184068" cy="2628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Персонализированный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подход к каждому ребёнку </a:t>
            </a:r>
            <a:endParaRPr lang="ru-RU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Развитие навыков и компетенций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XXI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века, необходимых для достижения успеха в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жизни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Преемственность основных и дополнительных образовательных программ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Преемственность программ общего и профессионального образования технической направленности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Предметные знания и умения повышенного уровня (математика, физика, информатика)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Углублённое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изучение иностранных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языков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Широкий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спектр направлений дополнительного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образования и внеурочной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деятельности </a:t>
            </a:r>
            <a:endParaRPr lang="ru-RU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Физическое развитие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Подготовка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 успешной сдаче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экзаменов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Профориентационная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работа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Гуманистическое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патриотическое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воспитание</a:t>
            </a:r>
          </a:p>
          <a:p>
            <a:pPr marL="360000" indent="-180000">
              <a:spcAft>
                <a:spcPts val="200"/>
              </a:spcAft>
              <a:buFont typeface="Tahoma" panose="020B0604030504040204" pitchFamily="34" charset="0"/>
              <a:buChar char="‒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Всестороннее личностное развитие </a:t>
            </a:r>
            <a:endParaRPr lang="ru-RU" sz="1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928" y="3975906"/>
            <a:ext cx="62646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Clr>
                <a:schemeClr val="accent4">
                  <a:lumMod val="75000"/>
                </a:schemeClr>
              </a:buClr>
            </a:pPr>
            <a:endParaRPr lang="ru-RU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45065" y="4188647"/>
            <a:ext cx="3898935" cy="86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186056" bIns="52832" numCol="1" spcCol="1270" anchor="ctr" anchorCtr="0">
            <a:noAutofit/>
          </a:bodyPr>
          <a:lstStyle/>
          <a:p>
            <a:pPr algn="ctr" defTabSz="577850">
              <a:lnSpc>
                <a:spcPct val="8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577850">
              <a:spcAft>
                <a:spcPct val="350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Креативность, критическое мышление, сотрудничество, коммуникация и работа с информацией, технологические навыки</a:t>
            </a:r>
          </a:p>
          <a:p>
            <a:pPr algn="ctr" defTabSz="57785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 smtClean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8" descr="https://img-s1.onedio.com/id-5b4318133a5a339b0e62cda8/rev-0/raw/s-ae35477c408671a90ee2e5544537d6edbb2931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65" r="9602"/>
          <a:stretch/>
        </p:blipFill>
        <p:spPr bwMode="auto">
          <a:xfrm>
            <a:off x="5255568" y="990807"/>
            <a:ext cx="3888432" cy="3253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17357" y="738726"/>
            <a:ext cx="82277" cy="4404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6145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араллелограмм 26"/>
          <p:cNvSpPr/>
          <p:nvPr/>
        </p:nvSpPr>
        <p:spPr>
          <a:xfrm>
            <a:off x="-653647" y="104671"/>
            <a:ext cx="9278783" cy="509570"/>
          </a:xfrm>
          <a:prstGeom prst="parallelogram">
            <a:avLst>
              <a:gd name="adj" fmla="val 1073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-381084" y="936"/>
            <a:ext cx="8733656" cy="69414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73A5"/>
                </a:solidFill>
              </a:rPr>
              <a:t>. </a:t>
            </a:r>
            <a:r>
              <a:rPr lang="ru-RU" altLang="ru-RU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ПРЕЕМСТВЕННОСТИ ОСНОВНЫХ И ДОПОЛНИТЕЛЬНЫХ ОБРАЗОВАТЕЛЬНЫХ ПРОГРАММ</a:t>
            </a:r>
            <a:endParaRPr lang="ru-RU" altLang="ru-RU" sz="1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01406" y="1007294"/>
            <a:ext cx="3393724" cy="988392"/>
          </a:xfrm>
          <a:prstGeom prst="rect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Углубленная предпрофессиональная подготовка, </a:t>
            </a:r>
            <a:r>
              <a:rPr lang="ru-RU" sz="1200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сетевое взаимодействие с организациями СПО, </a:t>
            </a:r>
            <a:r>
              <a:rPr lang="ru-RU" sz="12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ВПО, </a:t>
            </a:r>
            <a:r>
              <a:rPr lang="ru-RU" sz="1200" dirty="0" err="1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Кванториумом</a:t>
            </a:r>
            <a:endParaRPr lang="ru-RU" sz="1200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 bwMode="auto">
          <a:xfrm>
            <a:off x="1" y="1095586"/>
            <a:ext cx="1955520" cy="378000"/>
          </a:xfrm>
          <a:custGeom>
            <a:avLst/>
            <a:gdLst>
              <a:gd name="connsiteX0" fmla="*/ 0 w 1978490"/>
              <a:gd name="connsiteY0" fmla="*/ 0 h 374400"/>
              <a:gd name="connsiteX1" fmla="*/ 1791290 w 1978490"/>
              <a:gd name="connsiteY1" fmla="*/ 0 h 374400"/>
              <a:gd name="connsiteX2" fmla="*/ 1978490 w 1978490"/>
              <a:gd name="connsiteY2" fmla="*/ 187200 h 374400"/>
              <a:gd name="connsiteX3" fmla="*/ 1791290 w 1978490"/>
              <a:gd name="connsiteY3" fmla="*/ 374400 h 374400"/>
              <a:gd name="connsiteX4" fmla="*/ 0 w 1978490"/>
              <a:gd name="connsiteY4" fmla="*/ 374400 h 374400"/>
              <a:gd name="connsiteX5" fmla="*/ 0 w 1978490"/>
              <a:gd name="connsiteY5" fmla="*/ 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490" h="374400">
                <a:moveTo>
                  <a:pt x="0" y="0"/>
                </a:moveTo>
                <a:lnTo>
                  <a:pt x="1791290" y="0"/>
                </a:lnTo>
                <a:lnTo>
                  <a:pt x="1978490" y="187200"/>
                </a:lnTo>
                <a:lnTo>
                  <a:pt x="1791290" y="374400"/>
                </a:lnTo>
                <a:lnTo>
                  <a:pt x="0" y="374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2456" tIns="52832" rIns="186056" bIns="52832" spcCol="1270"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Общее содержание</a:t>
            </a:r>
            <a:endParaRPr lang="ru-RU" sz="1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15716" y="2427734"/>
            <a:ext cx="6840000" cy="172006"/>
          </a:xfrm>
          <a:prstGeom prst="rect">
            <a:avLst/>
          </a:prstGeom>
          <a:ln w="12700">
            <a:solidFill>
              <a:srgbClr val="5DCE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Информатика со 2 класса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15716" y="3039801"/>
            <a:ext cx="6840000" cy="376471"/>
          </a:xfrm>
          <a:prstGeom prst="rect">
            <a:avLst/>
          </a:prstGeom>
          <a:ln w="12700">
            <a:solidFill>
              <a:srgbClr val="31489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sz="12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Технология (проектная работа с различными материалами, в </a:t>
            </a:r>
            <a:r>
              <a:rPr lang="ru-RU" sz="1200" dirty="0" err="1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2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с использованием специальных инструментов, промышленного оборудования)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15716" y="3507854"/>
            <a:ext cx="6840000" cy="324038"/>
          </a:xfrm>
          <a:prstGeom prst="rect">
            <a:avLst/>
          </a:prstGeom>
          <a:ln w="12700">
            <a:solidFill>
              <a:srgbClr val="568D1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sz="1200" dirty="0" err="1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Углубленное изучение физики, химии, биологии в зависимости от инженерного профиля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029282" y="3974188"/>
            <a:ext cx="6840000" cy="352717"/>
          </a:xfrm>
          <a:prstGeom prst="rect">
            <a:avLst/>
          </a:prstGeom>
          <a:ln w="12700">
            <a:solidFill>
              <a:srgbClr val="0D79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sz="12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Экономика и предпринимательство», «Право»</a:t>
            </a:r>
            <a:endParaRPr lang="ru-RU" sz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олилиния 23"/>
          <p:cNvSpPr/>
          <p:nvPr/>
        </p:nvSpPr>
        <p:spPr bwMode="auto">
          <a:xfrm rot="5400000">
            <a:off x="765149" y="879899"/>
            <a:ext cx="412455" cy="1919913"/>
          </a:xfrm>
          <a:custGeom>
            <a:avLst/>
            <a:gdLst>
              <a:gd name="connsiteX0" fmla="*/ 0 w 1978490"/>
              <a:gd name="connsiteY0" fmla="*/ 0 h 374400"/>
              <a:gd name="connsiteX1" fmla="*/ 1791290 w 1978490"/>
              <a:gd name="connsiteY1" fmla="*/ 0 h 374400"/>
              <a:gd name="connsiteX2" fmla="*/ 1978490 w 1978490"/>
              <a:gd name="connsiteY2" fmla="*/ 187200 h 374400"/>
              <a:gd name="connsiteX3" fmla="*/ 1791290 w 1978490"/>
              <a:gd name="connsiteY3" fmla="*/ 374400 h 374400"/>
              <a:gd name="connsiteX4" fmla="*/ 0 w 1978490"/>
              <a:gd name="connsiteY4" fmla="*/ 374400 h 374400"/>
              <a:gd name="connsiteX5" fmla="*/ 0 w 1978490"/>
              <a:gd name="connsiteY5" fmla="*/ 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490" h="374400">
                <a:moveTo>
                  <a:pt x="0" y="0"/>
                </a:moveTo>
                <a:lnTo>
                  <a:pt x="1791290" y="0"/>
                </a:lnTo>
                <a:lnTo>
                  <a:pt x="1978490" y="187200"/>
                </a:lnTo>
                <a:lnTo>
                  <a:pt x="1791290" y="374400"/>
                </a:lnTo>
                <a:lnTo>
                  <a:pt x="0" y="37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lIns="92456" tIns="52832" rIns="186056" bIns="52832" spcCol="1270"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Предметные области</a:t>
            </a:r>
            <a:endParaRPr lang="ru-RU" sz="1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4397060"/>
            <a:ext cx="8869282" cy="252028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577850">
              <a:lnSpc>
                <a:spcPct val="80000"/>
              </a:lnSpc>
              <a:defRPr/>
            </a:pPr>
            <a:r>
              <a:rPr lang="ru-RU" sz="12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ВНЕУРОЧНАЯ ДЕЯТЕЛЬНОСТЬ: междисциплинарные исследовательские проекты</a:t>
            </a:r>
            <a:endParaRPr lang="ru-RU" sz="1200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711273"/>
            <a:ext cx="8895130" cy="4323000"/>
            <a:chOff x="67086" y="1053102"/>
            <a:chExt cx="8698525" cy="5417636"/>
          </a:xfrm>
        </p:grpSpPr>
        <p:grpSp>
          <p:nvGrpSpPr>
            <p:cNvPr id="3" name="Группа 3"/>
            <p:cNvGrpSpPr/>
            <p:nvPr/>
          </p:nvGrpSpPr>
          <p:grpSpPr>
            <a:xfrm>
              <a:off x="2027742" y="1053102"/>
              <a:ext cx="6737869" cy="426678"/>
              <a:chOff x="2027742" y="1269127"/>
              <a:chExt cx="6737869" cy="426678"/>
            </a:xfrm>
          </p:grpSpPr>
          <p:sp>
            <p:nvSpPr>
              <p:cNvPr id="41" name="Прямоугольник 40"/>
              <p:cNvSpPr/>
              <p:nvPr/>
            </p:nvSpPr>
            <p:spPr bwMode="auto">
              <a:xfrm>
                <a:off x="2027742" y="1269127"/>
                <a:ext cx="3179247" cy="408811"/>
              </a:xfrm>
              <a:prstGeom prst="rect">
                <a:avLst/>
              </a:prstGeom>
              <a:solidFill>
                <a:srgbClr val="4FADF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77850">
                  <a:lnSpc>
                    <a:spcPct val="90000"/>
                  </a:lnSpc>
                  <a:defRPr/>
                </a:pPr>
                <a:r>
                  <a:rPr lang="ru-RU" sz="16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Основное </a:t>
                </a:r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общее образование</a:t>
                </a:r>
                <a:endParaRPr lang="ru-RU" sz="1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 bwMode="auto">
              <a:xfrm>
                <a:off x="5453447" y="1286994"/>
                <a:ext cx="3312164" cy="408811"/>
              </a:xfrm>
              <a:prstGeom prst="rect">
                <a:avLst/>
              </a:prstGeom>
              <a:solidFill>
                <a:srgbClr val="4FADF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77850">
                  <a:lnSpc>
                    <a:spcPct val="90000"/>
                  </a:lnSpc>
                  <a:defRPr/>
                </a:pPr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Среднее общее образование</a:t>
                </a:r>
              </a:p>
            </p:txBody>
          </p:sp>
        </p:grpSp>
        <p:sp>
          <p:nvSpPr>
            <p:cNvPr id="46" name="Прямоугольник 45"/>
            <p:cNvSpPr/>
            <p:nvPr/>
          </p:nvSpPr>
          <p:spPr>
            <a:xfrm>
              <a:off x="67086" y="6090391"/>
              <a:ext cx="8673249" cy="380347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577850">
                <a:lnSpc>
                  <a:spcPct val="80000"/>
                </a:lnSpc>
                <a:defRPr/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ДОПОЛНИТЕЛЬНОЕ ОБРАЗОВАНИЕ: проектирование персонального образования для самореализации личности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038250" y="3489618"/>
              <a:ext cx="6688818" cy="363056"/>
            </a:xfrm>
            <a:prstGeom prst="rect">
              <a:avLst/>
            </a:prstGeom>
            <a:ln w="12700">
              <a:solidFill>
                <a:srgbClr val="5DCEA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lvl="1" algn="ctr">
                <a:defRPr/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Изучение 3</a:t>
              </a:r>
              <a:r>
                <a:rPr lang="en-US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D-</a:t>
              </a: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моделирования и </a:t>
              </a:r>
              <a:r>
                <a:rPr lang="ru-RU" sz="1200" dirty="0" err="1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прототипирования</a:t>
              </a: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программирования, черчения, анимации 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038250" y="2903049"/>
              <a:ext cx="6688818" cy="229342"/>
            </a:xfrm>
            <a:prstGeom prst="rect">
              <a:avLst/>
            </a:prstGeom>
            <a:ln w="12700">
              <a:solidFill>
                <a:srgbClr val="5DCEA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Углубленные курсы прикладной математики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024912" y="1461914"/>
              <a:ext cx="3172390" cy="1215532"/>
            </a:xfrm>
            <a:prstGeom prst="rect">
              <a:avLst/>
            </a:prstGeom>
            <a:ln w="12700">
              <a:solidFill>
                <a:srgbClr val="4FADF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err="1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Предпрофильные</a:t>
              </a: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курсы инженерной направленности, использование цифровых лабораторий, программирования, цифрового проектирования, анимации, </a:t>
              </a:r>
              <a:r>
                <a:rPr lang="ru-RU" sz="1200" dirty="0" err="1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мультимедийных</a:t>
              </a:r>
              <a:r>
                <a:rPr lang="ru-RU" sz="1200" dirty="0" smtClean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технологий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67086" y="5159082"/>
              <a:ext cx="1882956" cy="4398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Общественные науки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67086" y="2903050"/>
              <a:ext cx="1888646" cy="94753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Математика и информатика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67086" y="3985945"/>
              <a:ext cx="1888646" cy="47966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Технология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67086" y="4572515"/>
              <a:ext cx="1882956" cy="4060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Естественные науки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1500" y="2175484"/>
            <a:ext cx="45719" cy="768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1500" y="3047531"/>
            <a:ext cx="45719" cy="39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1500" y="3522647"/>
            <a:ext cx="45719" cy="340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1500" y="3987638"/>
            <a:ext cx="45719" cy="35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4419" y="4391508"/>
            <a:ext cx="45719" cy="642765"/>
          </a:xfrm>
          <a:prstGeom prst="rect">
            <a:avLst/>
          </a:prstGeom>
          <a:solidFill>
            <a:srgbClr val="568D11"/>
          </a:solidFill>
          <a:ln>
            <a:solidFill>
              <a:srgbClr val="568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792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араллелограмм 28"/>
          <p:cNvSpPr/>
          <p:nvPr/>
        </p:nvSpPr>
        <p:spPr>
          <a:xfrm>
            <a:off x="-653647" y="104670"/>
            <a:ext cx="9278783" cy="569525"/>
          </a:xfrm>
          <a:prstGeom prst="parallelogram">
            <a:avLst>
              <a:gd name="adj" fmla="val 107315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3647" y="189724"/>
            <a:ext cx="9093696" cy="42115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ПРЕЕМСТВЕННОСТИ </a:t>
            </a:r>
            <a:b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ПРОГРАММ ОБЩЕГО И ПРОФЕССИОНАЛЬНОГО ОБРАЗОВАНИЯ</a:t>
            </a:r>
            <a:endParaRPr lang="ru-RU" sz="1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0761" y="782208"/>
            <a:ext cx="7783610" cy="3939363"/>
            <a:chOff x="297432" y="1266523"/>
            <a:chExt cx="7783610" cy="4768446"/>
          </a:xfrm>
        </p:grpSpPr>
        <p:sp>
          <p:nvSpPr>
            <p:cNvPr id="11" name="Полилиния 10"/>
            <p:cNvSpPr/>
            <p:nvPr/>
          </p:nvSpPr>
          <p:spPr>
            <a:xfrm>
              <a:off x="5842048" y="1773411"/>
              <a:ext cx="2232248" cy="4261557"/>
            </a:xfrm>
            <a:custGeom>
              <a:avLst/>
              <a:gdLst>
                <a:gd name="connsiteX0" fmla="*/ 0 w 1978490"/>
                <a:gd name="connsiteY0" fmla="*/ 0 h 4381727"/>
                <a:gd name="connsiteX1" fmla="*/ 1978490 w 1978490"/>
                <a:gd name="connsiteY1" fmla="*/ 0 h 4381727"/>
                <a:gd name="connsiteX2" fmla="*/ 1978490 w 1978490"/>
                <a:gd name="connsiteY2" fmla="*/ 4381727 h 4381727"/>
                <a:gd name="connsiteX3" fmla="*/ 0 w 1978490"/>
                <a:gd name="connsiteY3" fmla="*/ 4381727 h 4381727"/>
                <a:gd name="connsiteX4" fmla="*/ 0 w 1978490"/>
                <a:gd name="connsiteY4" fmla="*/ 0 h 438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490" h="4381727">
                  <a:moveTo>
                    <a:pt x="0" y="0"/>
                  </a:moveTo>
                  <a:lnTo>
                    <a:pt x="1978490" y="0"/>
                  </a:lnTo>
                  <a:lnTo>
                    <a:pt x="1978490" y="4381727"/>
                  </a:lnTo>
                  <a:lnTo>
                    <a:pt x="0" y="43817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64008" rIns="36000" bIns="96012" numCol="1" spcCol="1270" anchor="t" anchorCtr="0">
              <a:noAutofit/>
            </a:bodyPr>
            <a:lstStyle/>
            <a:p>
              <a:pPr marL="114300" lvl="1" indent="-114300" algn="l" defTabSz="533400" rtl="0"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0" kern="12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200" b="0" kern="1200" dirty="0" smtClean="0">
                  <a:latin typeface="Arial" pitchFamily="34" charset="0"/>
                  <a:cs typeface="Arial" pitchFamily="34" charset="0"/>
                </a:rPr>
              </a:br>
              <a:endParaRPr lang="ru-RU" sz="12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753817" y="1837016"/>
              <a:ext cx="2088231" cy="4197952"/>
            </a:xfrm>
            <a:custGeom>
              <a:avLst/>
              <a:gdLst>
                <a:gd name="connsiteX0" fmla="*/ 0 w 1978490"/>
                <a:gd name="connsiteY0" fmla="*/ 0 h 4381727"/>
                <a:gd name="connsiteX1" fmla="*/ 1978490 w 1978490"/>
                <a:gd name="connsiteY1" fmla="*/ 0 h 4381727"/>
                <a:gd name="connsiteX2" fmla="*/ 1978490 w 1978490"/>
                <a:gd name="connsiteY2" fmla="*/ 4381727 h 4381727"/>
                <a:gd name="connsiteX3" fmla="*/ 0 w 1978490"/>
                <a:gd name="connsiteY3" fmla="*/ 4381727 h 4381727"/>
                <a:gd name="connsiteX4" fmla="*/ 0 w 1978490"/>
                <a:gd name="connsiteY4" fmla="*/ 0 h 438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490" h="4381727">
                  <a:moveTo>
                    <a:pt x="0" y="0"/>
                  </a:moveTo>
                  <a:lnTo>
                    <a:pt x="1978490" y="0"/>
                  </a:lnTo>
                  <a:lnTo>
                    <a:pt x="1978490" y="4381727"/>
                  </a:lnTo>
                  <a:lnTo>
                    <a:pt x="0" y="43817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69342" rIns="36000" bIns="104013" numCol="1" spcCol="1270" anchor="t" anchorCtr="0">
              <a:noAutofit/>
            </a:bodyPr>
            <a:lstStyle/>
            <a:p>
              <a:pPr marL="114300" lvl="1" indent="-114300" defTabSz="577850"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200" b="0" kern="1200" dirty="0" smtClean="0"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77850"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77850"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200" b="0" kern="1200" dirty="0" smtClean="0"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77850"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77850"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200" b="0" kern="1200" dirty="0" smtClean="0"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77850"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809600" y="1907472"/>
              <a:ext cx="1944216" cy="4127497"/>
            </a:xfrm>
            <a:custGeom>
              <a:avLst/>
              <a:gdLst>
                <a:gd name="connsiteX0" fmla="*/ 0 w 1978490"/>
                <a:gd name="connsiteY0" fmla="*/ 0 h 4381727"/>
                <a:gd name="connsiteX1" fmla="*/ 1978490 w 1978490"/>
                <a:gd name="connsiteY1" fmla="*/ 0 h 4381727"/>
                <a:gd name="connsiteX2" fmla="*/ 1978490 w 1978490"/>
                <a:gd name="connsiteY2" fmla="*/ 4381727 h 4381727"/>
                <a:gd name="connsiteX3" fmla="*/ 0 w 1978490"/>
                <a:gd name="connsiteY3" fmla="*/ 4381727 h 4381727"/>
                <a:gd name="connsiteX4" fmla="*/ 0 w 1978490"/>
                <a:gd name="connsiteY4" fmla="*/ 0 h 438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490" h="4381727">
                  <a:moveTo>
                    <a:pt x="0" y="0"/>
                  </a:moveTo>
                  <a:lnTo>
                    <a:pt x="1978490" y="0"/>
                  </a:lnTo>
                  <a:lnTo>
                    <a:pt x="1978490" y="4381727"/>
                  </a:lnTo>
                  <a:lnTo>
                    <a:pt x="0" y="43817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64008" rIns="36000" bIns="96012" numCol="1" spcCol="1270" anchor="t" anchorCtr="0">
              <a:noAutofit/>
            </a:bodyPr>
            <a:lstStyle/>
            <a:p>
              <a:pPr marL="114300" lvl="1" indent="-114300" algn="l" defTabSz="533400" rtl="0">
                <a:spcBef>
                  <a:spcPct val="0"/>
                </a:spcBef>
                <a:spcAft>
                  <a:spcPct val="15000"/>
                </a:spcAft>
              </a:pP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  <a:p>
              <a:pPr marL="114300" lvl="1" indent="-114300" algn="l" defTabSz="533400" rtl="0">
                <a:spcBef>
                  <a:spcPct val="0"/>
                </a:spcBef>
                <a:spcAft>
                  <a:spcPct val="15000"/>
                </a:spcAft>
              </a:pP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297432" y="1979883"/>
              <a:ext cx="1512168" cy="4055084"/>
            </a:xfrm>
            <a:custGeom>
              <a:avLst/>
              <a:gdLst>
                <a:gd name="connsiteX0" fmla="*/ 0 w 1978490"/>
                <a:gd name="connsiteY0" fmla="*/ 0 h 4381727"/>
                <a:gd name="connsiteX1" fmla="*/ 1978490 w 1978490"/>
                <a:gd name="connsiteY1" fmla="*/ 0 h 4381727"/>
                <a:gd name="connsiteX2" fmla="*/ 1978490 w 1978490"/>
                <a:gd name="connsiteY2" fmla="*/ 4381727 h 4381727"/>
                <a:gd name="connsiteX3" fmla="*/ 0 w 1978490"/>
                <a:gd name="connsiteY3" fmla="*/ 4381727 h 4381727"/>
                <a:gd name="connsiteX4" fmla="*/ 0 w 1978490"/>
                <a:gd name="connsiteY4" fmla="*/ 0 h 438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490" h="4381727">
                  <a:moveTo>
                    <a:pt x="0" y="0"/>
                  </a:moveTo>
                  <a:lnTo>
                    <a:pt x="1978490" y="0"/>
                  </a:lnTo>
                  <a:lnTo>
                    <a:pt x="1978490" y="4381727"/>
                  </a:lnTo>
                  <a:lnTo>
                    <a:pt x="0" y="43817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64008" rIns="36000" bIns="96012" numCol="1" spcCol="1270" anchor="t" anchorCtr="0">
              <a:noAutofit/>
            </a:bodyPr>
            <a:lstStyle/>
            <a:p>
              <a:pPr marL="114300" lvl="1" indent="-114300" defTabSz="533400">
                <a:spcAft>
                  <a:spcPct val="15000"/>
                </a:spcAft>
              </a:pP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297432" y="1545410"/>
              <a:ext cx="1512168" cy="434425"/>
            </a:xfrm>
            <a:custGeom>
              <a:avLst/>
              <a:gdLst>
                <a:gd name="connsiteX0" fmla="*/ 0 w 2194442"/>
                <a:gd name="connsiteY0" fmla="*/ 0 h 374400"/>
                <a:gd name="connsiteX1" fmla="*/ 2007242 w 2194442"/>
                <a:gd name="connsiteY1" fmla="*/ 0 h 374400"/>
                <a:gd name="connsiteX2" fmla="*/ 2194442 w 2194442"/>
                <a:gd name="connsiteY2" fmla="*/ 187200 h 374400"/>
                <a:gd name="connsiteX3" fmla="*/ 2007242 w 2194442"/>
                <a:gd name="connsiteY3" fmla="*/ 374400 h 374400"/>
                <a:gd name="connsiteX4" fmla="*/ 0 w 2194442"/>
                <a:gd name="connsiteY4" fmla="*/ 374400 h 374400"/>
                <a:gd name="connsiteX5" fmla="*/ 0 w 2194442"/>
                <a:gd name="connsiteY5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442" h="374400">
                  <a:moveTo>
                    <a:pt x="0" y="0"/>
                  </a:moveTo>
                  <a:lnTo>
                    <a:pt x="2007242" y="0"/>
                  </a:lnTo>
                  <a:lnTo>
                    <a:pt x="2194442" y="187200"/>
                  </a:lnTo>
                  <a:lnTo>
                    <a:pt x="2007242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186056" bIns="52832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Дошкольное</a:t>
              </a:r>
              <a:endParaRPr lang="ru-RU" sz="1600" kern="1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809600" y="1472997"/>
              <a:ext cx="1944216" cy="434473"/>
            </a:xfrm>
            <a:custGeom>
              <a:avLst/>
              <a:gdLst>
                <a:gd name="connsiteX0" fmla="*/ 0 w 1978490"/>
                <a:gd name="connsiteY0" fmla="*/ 0 h 374400"/>
                <a:gd name="connsiteX1" fmla="*/ 1791290 w 1978490"/>
                <a:gd name="connsiteY1" fmla="*/ 0 h 374400"/>
                <a:gd name="connsiteX2" fmla="*/ 1978490 w 1978490"/>
                <a:gd name="connsiteY2" fmla="*/ 187200 h 374400"/>
                <a:gd name="connsiteX3" fmla="*/ 1791290 w 1978490"/>
                <a:gd name="connsiteY3" fmla="*/ 374400 h 374400"/>
                <a:gd name="connsiteX4" fmla="*/ 0 w 1978490"/>
                <a:gd name="connsiteY4" fmla="*/ 374400 h 374400"/>
                <a:gd name="connsiteX5" fmla="*/ 0 w 1978490"/>
                <a:gd name="connsiteY5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8490" h="374400">
                  <a:moveTo>
                    <a:pt x="0" y="0"/>
                  </a:moveTo>
                  <a:lnTo>
                    <a:pt x="1791290" y="0"/>
                  </a:lnTo>
                  <a:lnTo>
                    <a:pt x="1978490" y="187200"/>
                  </a:lnTo>
                  <a:lnTo>
                    <a:pt x="1791290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186056" bIns="52832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Начальное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753816" y="1400584"/>
              <a:ext cx="2088232" cy="434425"/>
            </a:xfrm>
            <a:custGeom>
              <a:avLst/>
              <a:gdLst>
                <a:gd name="connsiteX0" fmla="*/ 0 w 1978490"/>
                <a:gd name="connsiteY0" fmla="*/ 0 h 374400"/>
                <a:gd name="connsiteX1" fmla="*/ 1791290 w 1978490"/>
                <a:gd name="connsiteY1" fmla="*/ 0 h 374400"/>
                <a:gd name="connsiteX2" fmla="*/ 1978490 w 1978490"/>
                <a:gd name="connsiteY2" fmla="*/ 187200 h 374400"/>
                <a:gd name="connsiteX3" fmla="*/ 1791290 w 1978490"/>
                <a:gd name="connsiteY3" fmla="*/ 374400 h 374400"/>
                <a:gd name="connsiteX4" fmla="*/ 0 w 1978490"/>
                <a:gd name="connsiteY4" fmla="*/ 374400 h 374400"/>
                <a:gd name="connsiteX5" fmla="*/ 0 w 1978490"/>
                <a:gd name="connsiteY5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8490" h="374400">
                  <a:moveTo>
                    <a:pt x="0" y="0"/>
                  </a:moveTo>
                  <a:lnTo>
                    <a:pt x="1791290" y="0"/>
                  </a:lnTo>
                  <a:lnTo>
                    <a:pt x="1978490" y="187200"/>
                  </a:lnTo>
                  <a:lnTo>
                    <a:pt x="1791290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186056" bIns="52832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Основное общее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48794" y="1266523"/>
              <a:ext cx="2232248" cy="506888"/>
            </a:xfrm>
            <a:custGeom>
              <a:avLst/>
              <a:gdLst>
                <a:gd name="connsiteX0" fmla="*/ 0 w 1978490"/>
                <a:gd name="connsiteY0" fmla="*/ 0 h 374400"/>
                <a:gd name="connsiteX1" fmla="*/ 1791290 w 1978490"/>
                <a:gd name="connsiteY1" fmla="*/ 0 h 374400"/>
                <a:gd name="connsiteX2" fmla="*/ 1978490 w 1978490"/>
                <a:gd name="connsiteY2" fmla="*/ 187200 h 374400"/>
                <a:gd name="connsiteX3" fmla="*/ 1791290 w 1978490"/>
                <a:gd name="connsiteY3" fmla="*/ 374400 h 374400"/>
                <a:gd name="connsiteX4" fmla="*/ 0 w 1978490"/>
                <a:gd name="connsiteY4" fmla="*/ 374400 h 374400"/>
                <a:gd name="connsiteX5" fmla="*/ 0 w 1978490"/>
                <a:gd name="connsiteY5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8490" h="374400">
                  <a:moveTo>
                    <a:pt x="0" y="0"/>
                  </a:moveTo>
                  <a:lnTo>
                    <a:pt x="1791290" y="0"/>
                  </a:lnTo>
                  <a:lnTo>
                    <a:pt x="1978490" y="187200"/>
                  </a:lnTo>
                  <a:lnTo>
                    <a:pt x="1791290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1860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Среднее профессиональное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14777" y="3461431"/>
            <a:ext cx="2160240" cy="702078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основы конструирования, моделирования, робототехники, проектной деятельности</a:t>
            </a:r>
            <a:endParaRPr lang="ru-RU" sz="1100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777" y="1949263"/>
            <a:ext cx="1944216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приобретение навыков работы с информационными технологиями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47025" y="3461431"/>
            <a:ext cx="3240360" cy="702078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развитие навыков робототехники, учебно-исследовательской, проектной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1001" y="2705347"/>
            <a:ext cx="1944216" cy="648072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технология (проектная работа с различными материалами)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59393" y="3461431"/>
            <a:ext cx="1944216" cy="702078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выполнение исследовательских и конструкторских проектов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31001" y="1949263"/>
            <a:ext cx="1944216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информатика – отдельный предмет (со 2 класса)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47225" y="1949263"/>
            <a:ext cx="3456384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изучение 3</a:t>
            </a:r>
            <a:r>
              <a:rPr lang="en-US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D-</a:t>
            </a:r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моделирования и прототипирования, программирования, черчения, анимации и др.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47225" y="2705347"/>
            <a:ext cx="3456384" cy="648072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технология (проектная работа с различными материалами, в </a:t>
            </a:r>
            <a:r>
              <a:rPr lang="ru-RU" sz="1100" dirty="0" err="1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с использованием специальных инструментов и станков)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47225" y="1355197"/>
            <a:ext cx="3456384" cy="486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предпрофессиональная</a:t>
            </a:r>
            <a:r>
              <a:rPr lang="ru-RU" sz="1100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практикоориентированная подготовка инженерной направленности</a:t>
            </a:r>
          </a:p>
        </p:txBody>
      </p:sp>
      <p:sp>
        <p:nvSpPr>
          <p:cNvPr id="21" name="Полилиния 20"/>
          <p:cNvSpPr/>
          <p:nvPr/>
        </p:nvSpPr>
        <p:spPr>
          <a:xfrm rot="10800000">
            <a:off x="8056911" y="759249"/>
            <a:ext cx="1048402" cy="4191390"/>
          </a:xfrm>
          <a:custGeom>
            <a:avLst/>
            <a:gdLst>
              <a:gd name="connsiteX0" fmla="*/ 0 w 1978490"/>
              <a:gd name="connsiteY0" fmla="*/ 0 h 4381727"/>
              <a:gd name="connsiteX1" fmla="*/ 1978490 w 1978490"/>
              <a:gd name="connsiteY1" fmla="*/ 0 h 4381727"/>
              <a:gd name="connsiteX2" fmla="*/ 1978490 w 1978490"/>
              <a:gd name="connsiteY2" fmla="*/ 4381727 h 4381727"/>
              <a:gd name="connsiteX3" fmla="*/ 0 w 1978490"/>
              <a:gd name="connsiteY3" fmla="*/ 4381727 h 4381727"/>
              <a:gd name="connsiteX4" fmla="*/ 0 w 1978490"/>
              <a:gd name="connsiteY4" fmla="*/ 0 h 438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490" h="4381727">
                <a:moveTo>
                  <a:pt x="0" y="0"/>
                </a:moveTo>
                <a:lnTo>
                  <a:pt x="1978490" y="0"/>
                </a:lnTo>
                <a:lnTo>
                  <a:pt x="1978490" y="4381727"/>
                </a:lnTo>
                <a:lnTo>
                  <a:pt x="0" y="4381727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270" wrap="square" lIns="36000" tIns="64008" rIns="36000" bIns="96012" numCol="1" spcCol="1270" anchor="ctr" anchorCtr="0">
            <a:noAutofit/>
          </a:bodyPr>
          <a:lstStyle/>
          <a:p>
            <a:pPr marL="114300" lvl="1" indent="-114300" defTabSz="533400" rtl="0">
              <a:spcBef>
                <a:spcPct val="0"/>
              </a:spcBef>
              <a:spcAft>
                <a:spcPct val="15000"/>
              </a:spcAft>
            </a:pPr>
            <a:endParaRPr lang="ru-RU" sz="1600" b="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14300" lvl="1" indent="-114300" algn="ctr" defTabSz="533400" rtl="0">
              <a:spcBef>
                <a:spcPct val="0"/>
              </a:spcBef>
              <a:spcAft>
                <a:spcPct val="15000"/>
              </a:spcAft>
            </a:pPr>
            <a:r>
              <a:rPr lang="ru-RU" sz="2000" kern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400" kern="1200" dirty="0" smtClean="0">
                <a:solidFill>
                  <a:srgbClr val="0F6FB8"/>
                </a:solidFill>
                <a:latin typeface="Arial" pitchFamily="34" charset="0"/>
                <a:cs typeface="Arial" pitchFamily="34" charset="0"/>
              </a:rPr>
              <a:t>Предприятие / вуз</a:t>
            </a:r>
            <a:r>
              <a:rPr lang="ru-RU" sz="2000" kern="1200" dirty="0" smtClean="0">
                <a:solidFill>
                  <a:srgbClr val="0F6FB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kern="1200" dirty="0" smtClean="0">
                <a:solidFill>
                  <a:srgbClr val="0F6FB8"/>
                </a:solidFill>
                <a:latin typeface="Arial" pitchFamily="34" charset="0"/>
                <a:cs typeface="Arial" pitchFamily="34" charset="0"/>
              </a:rPr>
            </a:br>
            <a:endParaRPr lang="ru-RU" sz="2000" kern="1200" dirty="0">
              <a:solidFill>
                <a:srgbClr val="0F6F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7863" y="4397534"/>
            <a:ext cx="7832468" cy="576064"/>
          </a:xfrm>
          <a:prstGeom prst="rect">
            <a:avLst/>
          </a:prstGeom>
          <a:solidFill>
            <a:srgbClr val="0C779D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Сетевое взаимодействие с  вузами, профильными предприятиями,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Организациями  дополнительного образования</a:t>
            </a:r>
            <a:endParaRPr lang="ru-RU" sz="1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4777" y="2705347"/>
            <a:ext cx="1944216" cy="648072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1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художественный труд с  использованием различных материалов</a:t>
            </a:r>
          </a:p>
        </p:txBody>
      </p:sp>
      <p:pic>
        <p:nvPicPr>
          <p:cNvPr id="4098" name="Picture 2" descr="http://www.smartoffice-ns.pl/wp-content/uploads/2016/09/building-icon-blu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35" y="630224"/>
            <a:ext cx="1269610" cy="1123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33264" y="1109824"/>
            <a:ext cx="2663788" cy="1728192"/>
          </a:xfrm>
          <a:prstGeom prst="rect">
            <a:avLst/>
          </a:prstGeom>
          <a:solidFill>
            <a:schemeClr val="bg1"/>
          </a:solidFill>
          <a:ln>
            <a:solidFill>
              <a:srgbClr val="7B4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46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44524" y="74270"/>
            <a:ext cx="8712968" cy="87729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ru-R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школ, </a:t>
            </a:r>
            <a:r>
              <a:rPr lang="ru-R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187 </a:t>
            </a:r>
            <a:r>
              <a:rPr lang="ru-R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обучающихся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64174483"/>
              </p:ext>
            </p:extLst>
          </p:nvPr>
        </p:nvGraphicFramePr>
        <p:xfrm>
          <a:off x="395536" y="4083918"/>
          <a:ext cx="680663" cy="681832"/>
        </p:xfrm>
        <a:graphic>
          <a:graphicData uri="http://schemas.openxmlformats.org/presentationml/2006/ole">
            <p:oleObj spid="_x0000_s1026" name="CorelDRAW" r:id="rId3" imgW="5440320" imgH="5443920" progId="">
              <p:embed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97305639"/>
              </p:ext>
            </p:extLst>
          </p:nvPr>
        </p:nvGraphicFramePr>
        <p:xfrm>
          <a:off x="1367644" y="4083918"/>
          <a:ext cx="725792" cy="758032"/>
        </p:xfrm>
        <a:graphic>
          <a:graphicData uri="http://schemas.openxmlformats.org/presentationml/2006/ole">
            <p:oleObj spid="_x0000_s1027" name="CorelDRAW" r:id="rId4" imgW="6394680" imgH="6672240" progId="">
              <p:embed/>
            </p:oleObj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26152" y="3118744"/>
            <a:ext cx="2663788" cy="1728192"/>
          </a:xfrm>
          <a:prstGeom prst="rect">
            <a:avLst/>
          </a:prstGeom>
          <a:solidFill>
            <a:schemeClr val="bg1"/>
          </a:solidFill>
          <a:ln>
            <a:solidFill>
              <a:srgbClr val="AE7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96677" y="3118744"/>
            <a:ext cx="2663788" cy="1728192"/>
          </a:xfrm>
          <a:prstGeom prst="rect">
            <a:avLst/>
          </a:prstGeom>
          <a:solidFill>
            <a:schemeClr val="bg1"/>
          </a:solidFill>
          <a:ln>
            <a:solidFill>
              <a:srgbClr val="FE7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96677" y="1109824"/>
            <a:ext cx="2663788" cy="1728192"/>
          </a:xfrm>
          <a:prstGeom prst="rect">
            <a:avLst/>
          </a:prstGeom>
          <a:solidFill>
            <a:schemeClr val="bg1"/>
          </a:solidFill>
          <a:ln>
            <a:solidFill>
              <a:srgbClr val="FE5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60090" y="1107294"/>
            <a:ext cx="2663788" cy="1728192"/>
          </a:xfrm>
          <a:prstGeom prst="rect">
            <a:avLst/>
          </a:prstGeom>
          <a:solidFill>
            <a:schemeClr val="bg1"/>
          </a:solidFill>
          <a:ln>
            <a:solidFill>
              <a:srgbClr val="FE9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179778" y="3118744"/>
            <a:ext cx="2663788" cy="1728192"/>
          </a:xfrm>
          <a:prstGeom prst="rect">
            <a:avLst/>
          </a:prstGeom>
          <a:solidFill>
            <a:schemeClr val="bg1"/>
          </a:solidFill>
          <a:ln>
            <a:solidFill>
              <a:srgbClr val="BD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26152" y="1097111"/>
            <a:ext cx="2663788" cy="346281"/>
          </a:xfrm>
          <a:prstGeom prst="rect">
            <a:avLst/>
          </a:prstGeom>
          <a:solidFill>
            <a:srgbClr val="7B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56059" y="1104838"/>
            <a:ext cx="2803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МБОУ ИЕГЛ «Школа № 30»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96677" y="1106252"/>
            <a:ext cx="2663788" cy="346281"/>
          </a:xfrm>
          <a:prstGeom prst="rect">
            <a:avLst/>
          </a:prstGeom>
          <a:solidFill>
            <a:srgbClr val="FE5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60090" y="1106252"/>
            <a:ext cx="2663788" cy="346281"/>
          </a:xfrm>
          <a:prstGeom prst="rect">
            <a:avLst/>
          </a:prstGeom>
          <a:solidFill>
            <a:srgbClr val="FE9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33264" y="3118744"/>
            <a:ext cx="2663788" cy="346281"/>
          </a:xfrm>
          <a:prstGeom prst="rect">
            <a:avLst/>
          </a:prstGeom>
          <a:solidFill>
            <a:srgbClr val="AE7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203789" y="3118744"/>
            <a:ext cx="2663788" cy="346281"/>
          </a:xfrm>
          <a:prstGeom prst="rect">
            <a:avLst/>
          </a:prstGeom>
          <a:solidFill>
            <a:srgbClr val="FE766A"/>
          </a:solidFill>
          <a:ln>
            <a:solidFill>
              <a:srgbClr val="FE7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75598" y="3118744"/>
            <a:ext cx="2663788" cy="346281"/>
          </a:xfrm>
          <a:prstGeom prst="rect">
            <a:avLst/>
          </a:prstGeom>
          <a:solidFill>
            <a:srgbClr val="BD3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16157" y="1122740"/>
            <a:ext cx="2287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МАОУ </a:t>
            </a: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«Лицей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25»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97110" y="1097111"/>
            <a:ext cx="2799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МАОУ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«Гимназия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56»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7508" y="3095693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МБОУ «СОШ № 89»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416157" y="3118744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МБОУ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Лицей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41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30113" y="3107218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МБОУ ЭМЛИ № 29</a:t>
            </a:r>
          </a:p>
        </p:txBody>
      </p:sp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69450926"/>
              </p:ext>
            </p:extLst>
          </p:nvPr>
        </p:nvGraphicFramePr>
        <p:xfrm>
          <a:off x="556443" y="1609068"/>
          <a:ext cx="756084" cy="757383"/>
        </p:xfrm>
        <a:graphic>
          <a:graphicData uri="http://schemas.openxmlformats.org/presentationml/2006/ole">
            <p:oleObj spid="_x0000_s1028" name="CorelDRAW" r:id="rId5" imgW="5440320" imgH="5443920" progId="">
              <p:embed/>
            </p:oleObj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43662280"/>
              </p:ext>
            </p:extLst>
          </p:nvPr>
        </p:nvGraphicFramePr>
        <p:xfrm>
          <a:off x="1806807" y="1572150"/>
          <a:ext cx="795869" cy="831221"/>
        </p:xfrm>
        <a:graphic>
          <a:graphicData uri="http://schemas.openxmlformats.org/presentationml/2006/ole">
            <p:oleObj spid="_x0000_s1029" name="CorelDRAW" r:id="rId6" imgW="6394680" imgH="6672240" progId="">
              <p:embed/>
            </p:oleObj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68231119"/>
              </p:ext>
            </p:extLst>
          </p:nvPr>
        </p:nvGraphicFramePr>
        <p:xfrm>
          <a:off x="571140" y="3631583"/>
          <a:ext cx="756084" cy="757383"/>
        </p:xfrm>
        <a:graphic>
          <a:graphicData uri="http://schemas.openxmlformats.org/presentationml/2006/ole">
            <p:oleObj spid="_x0000_s1030" name="CorelDRAW" r:id="rId7" imgW="5440320" imgH="5443920" progId="">
              <p:embed/>
            </p:oleObj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24986864"/>
              </p:ext>
            </p:extLst>
          </p:nvPr>
        </p:nvGraphicFramePr>
        <p:xfrm>
          <a:off x="1730540" y="3634636"/>
          <a:ext cx="753042" cy="754330"/>
        </p:xfrm>
        <a:graphic>
          <a:graphicData uri="http://schemas.openxmlformats.org/presentationml/2006/ole">
            <p:oleObj spid="_x0000_s1031" name="CorelDRAW" r:id="rId8" imgW="5460120" imgH="5464080" progId="">
              <p:embed/>
            </p:oleObj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68384598"/>
              </p:ext>
            </p:extLst>
          </p:nvPr>
        </p:nvGraphicFramePr>
        <p:xfrm>
          <a:off x="3514976" y="1624775"/>
          <a:ext cx="767828" cy="769145"/>
        </p:xfrm>
        <a:graphic>
          <a:graphicData uri="http://schemas.openxmlformats.org/presentationml/2006/ole">
            <p:oleObj spid="_x0000_s1032" name="CorelDRAW" r:id="rId9" imgW="5449320" imgH="5452920" progId="">
              <p:embed/>
            </p:oleObj>
          </a:graphicData>
        </a:graphic>
      </p:graphicFrame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8306718"/>
              </p:ext>
            </p:extLst>
          </p:nvPr>
        </p:nvGraphicFramePr>
        <p:xfrm>
          <a:off x="4677377" y="1580314"/>
          <a:ext cx="821572" cy="858066"/>
        </p:xfrm>
        <a:graphic>
          <a:graphicData uri="http://schemas.openxmlformats.org/presentationml/2006/ole">
            <p:oleObj spid="_x0000_s1033" name="CorelDRAW" r:id="rId10" imgW="6394680" imgH="6672240" progId="">
              <p:embed/>
            </p:oleObj>
          </a:graphicData>
        </a:graphic>
      </p:graphicFrame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89975132"/>
              </p:ext>
            </p:extLst>
          </p:nvPr>
        </p:nvGraphicFramePr>
        <p:xfrm>
          <a:off x="3522369" y="3654297"/>
          <a:ext cx="753042" cy="754330"/>
        </p:xfrm>
        <a:graphic>
          <a:graphicData uri="http://schemas.openxmlformats.org/presentationml/2006/ole">
            <p:oleObj spid="_x0000_s1034" name="CorelDRAW" r:id="rId11" imgW="5460120" imgH="5464080" progId="">
              <p:embed/>
            </p:oleObj>
          </a:graphicData>
        </a:graphic>
      </p:graphicFrame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91105026"/>
              </p:ext>
            </p:extLst>
          </p:nvPr>
        </p:nvGraphicFramePr>
        <p:xfrm>
          <a:off x="4704249" y="3657709"/>
          <a:ext cx="767828" cy="769145"/>
        </p:xfrm>
        <a:graphic>
          <a:graphicData uri="http://schemas.openxmlformats.org/presentationml/2006/ole">
            <p:oleObj spid="_x0000_s1035" name="CorelDRAW" r:id="rId12" imgW="5449320" imgH="5452920" progId="">
              <p:embed/>
            </p:oleObj>
          </a:graphicData>
        </a:graphic>
      </p:graphicFrame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3568569"/>
              </p:ext>
            </p:extLst>
          </p:nvPr>
        </p:nvGraphicFramePr>
        <p:xfrm>
          <a:off x="6540404" y="1632395"/>
          <a:ext cx="733299" cy="734056"/>
        </p:xfrm>
        <a:graphic>
          <a:graphicData uri="http://schemas.openxmlformats.org/presentationml/2006/ole">
            <p:oleObj spid="_x0000_s1036" name="CorelDRAW" r:id="rId13" imgW="5436360" imgH="5436360" progId="">
              <p:embed/>
            </p:oleObj>
          </a:graphicData>
        </a:graphic>
      </p:graphicFrame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64084498"/>
              </p:ext>
            </p:extLst>
          </p:nvPr>
        </p:nvGraphicFramePr>
        <p:xfrm>
          <a:off x="6491605" y="3675253"/>
          <a:ext cx="733299" cy="734056"/>
        </p:xfrm>
        <a:graphic>
          <a:graphicData uri="http://schemas.openxmlformats.org/presentationml/2006/ole">
            <p:oleObj spid="_x0000_s1037" name="CorelDRAW" r:id="rId14" imgW="5436360" imgH="5436360" progId="">
              <p:embed/>
            </p:oleObj>
          </a:graphicData>
        </a:graphic>
      </p:graphicFrame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7193" y="1552900"/>
            <a:ext cx="891250" cy="9212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209" y="3623272"/>
            <a:ext cx="891250" cy="92129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377551" y="2448325"/>
            <a:ext cx="1143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ИТ-</a:t>
            </a:r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квантум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77551" y="4447319"/>
            <a:ext cx="1143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ИТ-</a:t>
            </a:r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квантум</a:t>
            </a:r>
            <a:endParaRPr lang="ru-RU" sz="14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477608" y="4454798"/>
            <a:ext cx="1278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VR/AR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289804" y="4454797"/>
            <a:ext cx="1278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VR/AR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343818" y="4442598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</a:t>
            </a:r>
            <a:r>
              <a:rPr lang="ru-RU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дизайн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33697" y="2462079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</a:t>
            </a:r>
            <a:r>
              <a:rPr lang="ru-RU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дизайн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418693" y="2448324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Аэроквантум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331471" y="2462078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Аэроквантум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109891" y="2473172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Робоквантум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109891" y="4477257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Робоквантум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381739" y="2473171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HiTech</a:t>
            </a:r>
            <a:r>
              <a:rPr lang="en-US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цех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381739" y="4462934"/>
            <a:ext cx="1565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HiTech</a:t>
            </a:r>
            <a:r>
              <a:rPr lang="en-US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400" dirty="0" smtClean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цех</a:t>
            </a:r>
            <a:endParaRPr lang="ru-RU" sz="1600" dirty="0">
              <a:solidFill>
                <a:srgbClr val="315D9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2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4524" y="887753"/>
            <a:ext cx="9433048" cy="719401"/>
          </a:xfrm>
          <a:prstGeom prst="roundRect">
            <a:avLst/>
          </a:prstGeom>
          <a:solidFill>
            <a:schemeClr val="bg1"/>
          </a:solidFill>
          <a:ln>
            <a:solidFill>
              <a:srgbClr val="237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768" y="924288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Хакатон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Генерация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идей по проектам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рамках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конкурса «Юные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техники и изобретатели» (октябрь)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12" y="1766888"/>
            <a:ext cx="9144000" cy="3204304"/>
          </a:xfrm>
          <a:prstGeom prst="rect">
            <a:avLst/>
          </a:prstGeom>
          <a:solidFill>
            <a:srgbClr val="23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/>
          <a:srcRect l="34880" t="50700" r="36560" b="26200"/>
          <a:stretch/>
        </p:blipFill>
        <p:spPr>
          <a:xfrm>
            <a:off x="139625" y="1926622"/>
            <a:ext cx="4458383" cy="28848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/>
          <a:srcRect l="1041" t="61046" r="71520" b="15855"/>
          <a:stretch/>
        </p:blipFill>
        <p:spPr>
          <a:xfrm>
            <a:off x="4741217" y="1929177"/>
            <a:ext cx="4279750" cy="288228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6119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4524" y="887753"/>
            <a:ext cx="9433048" cy="719401"/>
          </a:xfrm>
          <a:prstGeom prst="roundRect">
            <a:avLst/>
          </a:prstGeom>
          <a:solidFill>
            <a:schemeClr val="bg1"/>
          </a:solidFill>
          <a:ln>
            <a:solidFill>
              <a:srgbClr val="4E6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768" y="924288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инженерных проектов (январь)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12" y="1766888"/>
            <a:ext cx="9144000" cy="3204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2627" t="32047" r="64893" b="42053"/>
          <a:stretch/>
        </p:blipFill>
        <p:spPr>
          <a:xfrm>
            <a:off x="149176" y="1950549"/>
            <a:ext cx="4464496" cy="28480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22001" t="61200" r="44400" b="10800"/>
          <a:stretch/>
        </p:blipFill>
        <p:spPr>
          <a:xfrm>
            <a:off x="4754836" y="1950549"/>
            <a:ext cx="4289412" cy="285960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5095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4524" y="887753"/>
            <a:ext cx="9433048" cy="719401"/>
          </a:xfrm>
          <a:prstGeom prst="roundRect">
            <a:avLst/>
          </a:prstGeom>
          <a:solidFill>
            <a:schemeClr val="bg1"/>
          </a:solidFill>
          <a:ln>
            <a:solidFill>
              <a:srgbClr val="FE7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DE23D-6FFD-443A-89A2-1655C8C4B1AC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-710340" y="80018"/>
            <a:ext cx="9278783" cy="648001"/>
          </a:xfrm>
          <a:prstGeom prst="parallelogram">
            <a:avLst>
              <a:gd name="adj" fmla="val 107315"/>
            </a:avLst>
          </a:prstGeom>
          <a:solidFill>
            <a:srgbClr val="FE7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44524" y="74271"/>
            <a:ext cx="8538169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768" y="924288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конференции «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Юные техники и изобретатели»</a:t>
            </a: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(февраль)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12" y="1766888"/>
            <a:ext cx="9144000" cy="3204304"/>
          </a:xfrm>
          <a:prstGeom prst="rect">
            <a:avLst/>
          </a:prstGeom>
          <a:solidFill>
            <a:srgbClr val="FE7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52800" t="29700" r="6975" b="35300"/>
          <a:stretch/>
        </p:blipFill>
        <p:spPr>
          <a:xfrm>
            <a:off x="4744593" y="1904903"/>
            <a:ext cx="4202952" cy="292557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/>
          <a:srcRect l="15609" t="47559" r="49112" b="23041"/>
          <a:stretch/>
        </p:blipFill>
        <p:spPr>
          <a:xfrm>
            <a:off x="151768" y="1904903"/>
            <a:ext cx="4388358" cy="292557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3609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40617</TotalTime>
  <Words>830</Words>
  <Application>Microsoft Office PowerPoint</Application>
  <PresentationFormat>Экран (16:9)</PresentationFormat>
  <Paragraphs>174</Paragraphs>
  <Slides>21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3_Тема Office</vt:lpstr>
      <vt:lpstr>CorelDRAW</vt:lpstr>
      <vt:lpstr>Слайд 1</vt:lpstr>
      <vt:lpstr>ПОДГОТОВКА К БУДУЩЕЙ ПРОФЕССИОНАЛЬНОЙ ДЕЯТЕЛЬНОСТИ</vt:lpstr>
      <vt:lpstr>ОБРАЗОВАТЕЛЬНАЯ СИСТЕМА ШКОЛ, УЧАСТВУЮЩИХ В ПРОЕКТЕ</vt:lpstr>
      <vt:lpstr>. СИСТЕМА ПРЕЕМСТВЕННОСТИ ОСНОВНЫХ И ДОПОЛНИТЕЛЬНЫХ ОБРАЗОВАТЕЛЬНЫХ ПРОГРАММ</vt:lpstr>
      <vt:lpstr>СИСТЕМА ПРЕЕМСТВЕННОСТИ  ПРОГРАММ ОБЩЕГО И ПРОФЕССИОНАЛЬНОГО ОБРАЗОВАНИЯ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деятельности АУ УР «РЦИ и ОКО» за 2013 год</dc:title>
  <dc:creator>Волкова Ольга</dc:creator>
  <cp:lastModifiedBy>USER</cp:lastModifiedBy>
  <cp:revision>3522</cp:revision>
  <cp:lastPrinted>2016-11-18T05:09:38Z</cp:lastPrinted>
  <dcterms:created xsi:type="dcterms:W3CDTF">2014-01-27T09:41:48Z</dcterms:created>
  <dcterms:modified xsi:type="dcterms:W3CDTF">2020-02-26T12:50:31Z</dcterms:modified>
</cp:coreProperties>
</file>