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62" r:id="rId4"/>
    <p:sldId id="263" r:id="rId5"/>
    <p:sldId id="278" r:id="rId6"/>
    <p:sldId id="281" r:id="rId7"/>
    <p:sldId id="282" r:id="rId8"/>
    <p:sldId id="28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56" r:id="rId17"/>
    <p:sldId id="258" r:id="rId18"/>
    <p:sldId id="259" r:id="rId19"/>
    <p:sldId id="257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143932" cy="35719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Информационно-методический центр «Альтернатива»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 дошкольное образовательное учреждение    </a:t>
            </a:r>
            <a:b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«Детский сад № 290»  </a:t>
            </a: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пространственных представлений детей дошкольного возраста</a:t>
            </a:r>
            <a:r>
              <a:rPr lang="en-US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en-US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32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технологий»</a:t>
            </a:r>
            <a:r>
              <a:rPr lang="ru-RU" sz="3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54726225-1024x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929066"/>
            <a:ext cx="4214810" cy="2521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0"/>
            <a:ext cx="8215370" cy="56978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формирования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пространственных представлений </a:t>
            </a:r>
          </a:p>
          <a:p>
            <a:pPr algn="ctr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40661-1024x684.jpg"/>
          <p:cNvPicPr>
            <a:picLocks noChangeAspect="1"/>
          </p:cNvPicPr>
          <p:nvPr/>
        </p:nvPicPr>
        <p:blipFill>
          <a:blip r:embed="rId2"/>
          <a:srcRect b="13027"/>
          <a:stretch>
            <a:fillRect/>
          </a:stretch>
        </p:blipFill>
        <p:spPr>
          <a:xfrm>
            <a:off x="500034" y="1571612"/>
            <a:ext cx="8169697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500042"/>
            <a:ext cx="8215370" cy="5643602"/>
          </a:xfrm>
        </p:spPr>
        <p:txBody>
          <a:bodyPr/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ребенка формируется представление о собственном теле и расположении внешних объектов по отношению к нему.</a:t>
            </a:r>
          </a:p>
          <a:p>
            <a:endParaRPr lang="ru-RU" dirty="0"/>
          </a:p>
        </p:txBody>
      </p:sp>
      <p:pic>
        <p:nvPicPr>
          <p:cNvPr id="6" name="Рисунок 5" descr="35418140_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33655"/>
            <a:ext cx="5643602" cy="376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00100" y="285728"/>
            <a:ext cx="6858024" cy="40548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2этап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учится ориентироваться не только в реальном пространстве окружающей среды, но и в схематичном пространстве, например пространстве листа.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4047" r="2327"/>
          <a:stretch/>
        </p:blipFill>
        <p:spPr>
          <a:xfrm>
            <a:off x="2123728" y="2852936"/>
            <a:ext cx="4607938" cy="375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357166"/>
            <a:ext cx="7358114" cy="5269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Последний этап формирования пространственных представлений включает в себя ориентацию в так называемом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квази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пространстве, которое понимается как некоторая упорядоченность в системах, знаках и символах, например нотная запись, представления о времени, понимание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лексикограмматических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конструкций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-Logicheskiye-bloki-Dyenesha-kartinki.jpg"/>
          <p:cNvPicPr>
            <a:picLocks noChangeAspect="1"/>
          </p:cNvPicPr>
          <p:nvPr/>
        </p:nvPicPr>
        <p:blipFill>
          <a:blip r:embed="rId2"/>
          <a:srcRect l="12500" r="13437"/>
          <a:stretch>
            <a:fillRect/>
          </a:stretch>
        </p:blipFill>
        <p:spPr>
          <a:xfrm>
            <a:off x="1979712" y="3645024"/>
            <a:ext cx="5143536" cy="3081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500042"/>
            <a:ext cx="8143932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 освоению пространственных отношений нужно подходить со всей ответственностью с раннего возраста.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Изучив опыт многих педагогов – исследователей, мы должны методически правильно, поэтапно, с постепенным усложнением развивать у детей пространственные представления.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revyannye-razvivayushchie-igrushki-dlya-detej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357562"/>
            <a:ext cx="5000628" cy="333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808976" cy="6606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6563022" cy="18722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1)              2)                                 3)                         4)</a:t>
            </a:r>
          </a:p>
          <a:p>
            <a:r>
              <a:rPr lang="ru-RU" b="1" dirty="0" smtClean="0"/>
              <a:t>1)Нужное </a:t>
            </a:r>
            <a:r>
              <a:rPr lang="ru-RU" b="1" dirty="0"/>
              <a:t>размещение фигуры</a:t>
            </a:r>
            <a:endParaRPr lang="ru-RU" dirty="0"/>
          </a:p>
          <a:p>
            <a:r>
              <a:rPr lang="ru-RU" b="1" dirty="0"/>
              <a:t>2)Запрещенное место для размещения фигуры</a:t>
            </a:r>
            <a:endParaRPr lang="ru-RU" dirty="0"/>
          </a:p>
          <a:p>
            <a:r>
              <a:rPr lang="ru-RU" b="1" dirty="0"/>
              <a:t>3)Подсказка цвета с неизвестной формой</a:t>
            </a:r>
            <a:endParaRPr lang="ru-RU" dirty="0"/>
          </a:p>
          <a:p>
            <a:r>
              <a:rPr lang="ru-RU" b="1" dirty="0"/>
              <a:t>4)Подсказка форм с неизвестным цветом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26775"/>
              </p:ext>
            </p:extLst>
          </p:nvPr>
        </p:nvGraphicFramePr>
        <p:xfrm>
          <a:off x="683568" y="1196752"/>
          <a:ext cx="2255913" cy="205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751971"/>
                <a:gridCol w="751971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77867"/>
              </p:ext>
            </p:extLst>
          </p:nvPr>
        </p:nvGraphicFramePr>
        <p:xfrm>
          <a:off x="3347864" y="1196752"/>
          <a:ext cx="2255913" cy="205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751971"/>
                <a:gridCol w="751971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47807"/>
              </p:ext>
            </p:extLst>
          </p:nvPr>
        </p:nvGraphicFramePr>
        <p:xfrm>
          <a:off x="6156176" y="1196752"/>
          <a:ext cx="2232249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/>
                <a:gridCol w="744083"/>
                <a:gridCol w="744083"/>
              </a:tblGrid>
              <a:tr h="696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Блок-схема: узел 18"/>
          <p:cNvSpPr/>
          <p:nvPr/>
        </p:nvSpPr>
        <p:spPr>
          <a:xfrm>
            <a:off x="1259632" y="188640"/>
            <a:ext cx="1019175" cy="92392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64998" y="179115"/>
            <a:ext cx="1047750" cy="93345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804248" y="158332"/>
            <a:ext cx="1028700" cy="80962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185123" y="3762375"/>
            <a:ext cx="619125" cy="66675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32848" y="3914775"/>
            <a:ext cx="57150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32948" y="3914775"/>
            <a:ext cx="609600" cy="561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876675"/>
            <a:ext cx="589915" cy="59055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r="29475" b="9333"/>
          <a:stretch/>
        </p:blipFill>
        <p:spPr bwMode="auto">
          <a:xfrm>
            <a:off x="4488873" y="3814762"/>
            <a:ext cx="671830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r="38026" b="16850"/>
          <a:stretch/>
        </p:blipFill>
        <p:spPr bwMode="auto">
          <a:xfrm>
            <a:off x="3934554" y="3939020"/>
            <a:ext cx="53911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52111"/>
              </p:ext>
            </p:extLst>
          </p:nvPr>
        </p:nvGraphicFramePr>
        <p:xfrm>
          <a:off x="504825" y="3837792"/>
          <a:ext cx="754807" cy="7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07"/>
              </a:tblGrid>
              <a:tr h="735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47972"/>
              </p:ext>
            </p:extLst>
          </p:nvPr>
        </p:nvGraphicFramePr>
        <p:xfrm>
          <a:off x="1792348" y="3861049"/>
          <a:ext cx="786556" cy="71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556"/>
              </a:tblGrid>
              <a:tr h="717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единительная линия 33"/>
          <p:cNvCxnSpPr>
            <a:endCxn id="31" idx="1"/>
          </p:cNvCxnSpPr>
          <p:nvPr/>
        </p:nvCxnSpPr>
        <p:spPr>
          <a:xfrm flipH="1">
            <a:off x="504825" y="3876675"/>
            <a:ext cx="250751" cy="329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4825" y="3914775"/>
            <a:ext cx="466775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55576" y="3876675"/>
            <a:ext cx="504056" cy="652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007604" y="4171949"/>
            <a:ext cx="252028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69219" y="3876675"/>
            <a:ext cx="714549" cy="652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775968" y="3844202"/>
            <a:ext cx="851816" cy="7238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475656" y="2564904"/>
            <a:ext cx="293563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1475656" y="2564904"/>
            <a:ext cx="504056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475656" y="2672916"/>
            <a:ext cx="650837" cy="396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1622437" y="2870938"/>
            <a:ext cx="504056" cy="342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14" idx="2"/>
          </p:cNvCxnSpPr>
          <p:nvPr/>
        </p:nvCxnSpPr>
        <p:spPr>
          <a:xfrm flipH="1">
            <a:off x="1811524" y="3041957"/>
            <a:ext cx="314969" cy="2055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4204111" y="1844824"/>
            <a:ext cx="151865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067944" y="1844824"/>
            <a:ext cx="420929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4067944" y="1844824"/>
            <a:ext cx="648072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4280043" y="1988840"/>
            <a:ext cx="544745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4488873" y="2168860"/>
            <a:ext cx="335915" cy="3240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7604348" y="1916832"/>
            <a:ext cx="228600" cy="252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7566248" y="1880828"/>
            <a:ext cx="53340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7772629" y="1979712"/>
            <a:ext cx="483468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7953815" y="2132856"/>
            <a:ext cx="367866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8137748" y="2276872"/>
            <a:ext cx="183933" cy="180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1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6563022" cy="18722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1)              2)                                 3)                         4)</a:t>
            </a:r>
          </a:p>
          <a:p>
            <a:r>
              <a:rPr lang="ru-RU" b="1" dirty="0" smtClean="0"/>
              <a:t>1)Нужное </a:t>
            </a:r>
            <a:r>
              <a:rPr lang="ru-RU" b="1" dirty="0"/>
              <a:t>размещение фигуры</a:t>
            </a:r>
            <a:endParaRPr lang="ru-RU" dirty="0"/>
          </a:p>
          <a:p>
            <a:r>
              <a:rPr lang="ru-RU" b="1" dirty="0"/>
              <a:t>2)Запрещенное место для размещения фигуры</a:t>
            </a:r>
            <a:endParaRPr lang="ru-RU" dirty="0"/>
          </a:p>
          <a:p>
            <a:r>
              <a:rPr lang="ru-RU" b="1" dirty="0"/>
              <a:t>3)Подсказка цвета с неизвестной формой</a:t>
            </a:r>
            <a:endParaRPr lang="ru-RU" dirty="0"/>
          </a:p>
          <a:p>
            <a:r>
              <a:rPr lang="ru-RU" b="1" dirty="0"/>
              <a:t>4)Подсказка форм с неизвестным цветом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81205"/>
              </p:ext>
            </p:extLst>
          </p:nvPr>
        </p:nvGraphicFramePr>
        <p:xfrm>
          <a:off x="683568" y="1196752"/>
          <a:ext cx="2255913" cy="214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751971"/>
                <a:gridCol w="751971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12586"/>
              </p:ext>
            </p:extLst>
          </p:nvPr>
        </p:nvGraphicFramePr>
        <p:xfrm>
          <a:off x="3347864" y="1196752"/>
          <a:ext cx="2255913" cy="205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751971"/>
                <a:gridCol w="751971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9095"/>
              </p:ext>
            </p:extLst>
          </p:nvPr>
        </p:nvGraphicFramePr>
        <p:xfrm>
          <a:off x="6156176" y="1196752"/>
          <a:ext cx="2232249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/>
                <a:gridCol w="744083"/>
                <a:gridCol w="744083"/>
              </a:tblGrid>
              <a:tr h="696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Овал 19"/>
          <p:cNvSpPr/>
          <p:nvPr/>
        </p:nvSpPr>
        <p:spPr>
          <a:xfrm>
            <a:off x="3964998" y="179115"/>
            <a:ext cx="1047750" cy="933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804248" y="158332"/>
            <a:ext cx="1028700" cy="809625"/>
          </a:xfrm>
          <a:prstGeom prst="triangl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185123" y="3762375"/>
            <a:ext cx="619125" cy="66675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32848" y="3914775"/>
            <a:ext cx="57150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32948" y="3914775"/>
            <a:ext cx="609600" cy="561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876675"/>
            <a:ext cx="589915" cy="59055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r="29475" b="9333"/>
          <a:stretch/>
        </p:blipFill>
        <p:spPr bwMode="auto">
          <a:xfrm>
            <a:off x="4488873" y="3814762"/>
            <a:ext cx="671830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r="38026" b="16850"/>
          <a:stretch/>
        </p:blipFill>
        <p:spPr bwMode="auto">
          <a:xfrm>
            <a:off x="3934554" y="3939020"/>
            <a:ext cx="53911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55863"/>
              </p:ext>
            </p:extLst>
          </p:nvPr>
        </p:nvGraphicFramePr>
        <p:xfrm>
          <a:off x="504825" y="3837792"/>
          <a:ext cx="754807" cy="7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07"/>
              </a:tblGrid>
              <a:tr h="735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96630"/>
              </p:ext>
            </p:extLst>
          </p:nvPr>
        </p:nvGraphicFramePr>
        <p:xfrm>
          <a:off x="1792348" y="3861049"/>
          <a:ext cx="786556" cy="71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556"/>
              </a:tblGrid>
              <a:tr h="717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единительная линия 33"/>
          <p:cNvCxnSpPr>
            <a:endCxn id="31" idx="1"/>
          </p:cNvCxnSpPr>
          <p:nvPr/>
        </p:nvCxnSpPr>
        <p:spPr>
          <a:xfrm flipH="1">
            <a:off x="504825" y="3876675"/>
            <a:ext cx="250751" cy="329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4825" y="3914775"/>
            <a:ext cx="466775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55576" y="3876675"/>
            <a:ext cx="504056" cy="652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007604" y="4171949"/>
            <a:ext cx="252028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69219" y="3876675"/>
            <a:ext cx="714549" cy="652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775968" y="3844202"/>
            <a:ext cx="851816" cy="7238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98097" y="179116"/>
            <a:ext cx="942244" cy="78884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240341" y="2708920"/>
            <a:ext cx="243427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240341" y="2708920"/>
            <a:ext cx="531459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506070" y="2852936"/>
            <a:ext cx="409746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710943" y="3068960"/>
            <a:ext cx="204873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204111" y="1196752"/>
            <a:ext cx="269558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204111" y="1196752"/>
            <a:ext cx="511905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338890" y="1340768"/>
            <a:ext cx="485898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581839" y="1592796"/>
            <a:ext cx="242949" cy="252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185123" y="2564904"/>
            <a:ext cx="309562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185123" y="2727145"/>
            <a:ext cx="619125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185123" y="2600908"/>
            <a:ext cx="475109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469446" y="2906942"/>
            <a:ext cx="381572" cy="3240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6433" y="4983088"/>
            <a:ext cx="6563022" cy="18722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1)              2)                                 3)                         4)</a:t>
            </a:r>
          </a:p>
          <a:p>
            <a:r>
              <a:rPr lang="ru-RU" b="1" dirty="0" smtClean="0"/>
              <a:t>1)Нужное </a:t>
            </a:r>
            <a:r>
              <a:rPr lang="ru-RU" b="1" dirty="0"/>
              <a:t>размещение фигуры</a:t>
            </a:r>
            <a:endParaRPr lang="ru-RU" dirty="0"/>
          </a:p>
          <a:p>
            <a:r>
              <a:rPr lang="ru-RU" b="1" dirty="0"/>
              <a:t>2)Запрещенное место для размещения фигуры</a:t>
            </a:r>
            <a:endParaRPr lang="ru-RU" dirty="0"/>
          </a:p>
          <a:p>
            <a:r>
              <a:rPr lang="ru-RU" b="1" dirty="0"/>
              <a:t>3)Подсказка цвета с неизвестной формой</a:t>
            </a:r>
            <a:endParaRPr lang="ru-RU" dirty="0"/>
          </a:p>
          <a:p>
            <a:r>
              <a:rPr lang="ru-RU" b="1" dirty="0"/>
              <a:t>4)Подсказка форм с неизвестным цветом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86548"/>
              </p:ext>
            </p:extLst>
          </p:nvPr>
        </p:nvGraphicFramePr>
        <p:xfrm>
          <a:off x="683568" y="1196752"/>
          <a:ext cx="2255913" cy="205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751971"/>
                <a:gridCol w="751971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53306"/>
              </p:ext>
            </p:extLst>
          </p:nvPr>
        </p:nvGraphicFramePr>
        <p:xfrm>
          <a:off x="3347864" y="1196752"/>
          <a:ext cx="2255913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71"/>
                <a:gridCol w="751971"/>
                <a:gridCol w="751971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4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92579"/>
              </p:ext>
            </p:extLst>
          </p:nvPr>
        </p:nvGraphicFramePr>
        <p:xfrm>
          <a:off x="6156176" y="1196752"/>
          <a:ext cx="2232249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/>
                <a:gridCol w="744083"/>
                <a:gridCol w="744083"/>
              </a:tblGrid>
              <a:tr h="696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07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4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Равнобедренный треугольник 22"/>
          <p:cNvSpPr/>
          <p:nvPr/>
        </p:nvSpPr>
        <p:spPr>
          <a:xfrm>
            <a:off x="6185123" y="3762375"/>
            <a:ext cx="619125" cy="66675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32848" y="3914775"/>
            <a:ext cx="57150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32948" y="3914775"/>
            <a:ext cx="609600" cy="561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876675"/>
            <a:ext cx="589915" cy="59055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r="29475" b="9333"/>
          <a:stretch/>
        </p:blipFill>
        <p:spPr bwMode="auto">
          <a:xfrm>
            <a:off x="4488873" y="3814762"/>
            <a:ext cx="671830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r="38026" b="16850"/>
          <a:stretch/>
        </p:blipFill>
        <p:spPr bwMode="auto">
          <a:xfrm>
            <a:off x="3934554" y="3939020"/>
            <a:ext cx="53911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70613"/>
              </p:ext>
            </p:extLst>
          </p:nvPr>
        </p:nvGraphicFramePr>
        <p:xfrm>
          <a:off x="504825" y="3837792"/>
          <a:ext cx="754807" cy="7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07"/>
              </a:tblGrid>
              <a:tr h="735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06765"/>
              </p:ext>
            </p:extLst>
          </p:nvPr>
        </p:nvGraphicFramePr>
        <p:xfrm>
          <a:off x="1792348" y="3861049"/>
          <a:ext cx="786556" cy="71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556"/>
              </a:tblGrid>
              <a:tr h="717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единительная линия 33"/>
          <p:cNvCxnSpPr>
            <a:endCxn id="31" idx="1"/>
          </p:cNvCxnSpPr>
          <p:nvPr/>
        </p:nvCxnSpPr>
        <p:spPr>
          <a:xfrm flipH="1">
            <a:off x="504825" y="3876675"/>
            <a:ext cx="250751" cy="329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4825" y="3914775"/>
            <a:ext cx="466775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55576" y="3876675"/>
            <a:ext cx="504056" cy="652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007604" y="4171949"/>
            <a:ext cx="252028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69219" y="3876675"/>
            <a:ext cx="714549" cy="652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775968" y="3844202"/>
            <a:ext cx="851816" cy="7238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1" y="260648"/>
            <a:ext cx="866861" cy="720080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r="29475" b="9333"/>
          <a:stretch/>
        </p:blipFill>
        <p:spPr bwMode="auto">
          <a:xfrm>
            <a:off x="6588224" y="116633"/>
            <a:ext cx="101612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4554" y="260648"/>
            <a:ext cx="89023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201876" y="1187383"/>
            <a:ext cx="281892" cy="263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483768" y="1444095"/>
            <a:ext cx="504056" cy="365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126493" y="1187383"/>
            <a:ext cx="538830" cy="513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219535" y="1318728"/>
            <a:ext cx="645002" cy="513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185123" y="1187383"/>
            <a:ext cx="309562" cy="2634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262513" y="1187383"/>
            <a:ext cx="619125" cy="513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6356052" y="1444095"/>
            <a:ext cx="464344" cy="365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6588224" y="1627094"/>
            <a:ext cx="216024" cy="205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02535"/>
              </p:ext>
            </p:extLst>
          </p:nvPr>
        </p:nvGraphicFramePr>
        <p:xfrm>
          <a:off x="3352800" y="1219200"/>
          <a:ext cx="208280" cy="62345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23455"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8" name="Прямая соединительная линия 87"/>
          <p:cNvCxnSpPr/>
          <p:nvPr/>
        </p:nvCxnSpPr>
        <p:spPr>
          <a:xfrm flipH="1">
            <a:off x="3353177" y="1227618"/>
            <a:ext cx="648072" cy="542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275856" y="1187383"/>
            <a:ext cx="792088" cy="6227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655387" cy="150019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оборудование как средство развития пространственного мышления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earning_resources_ler9280_images_7692393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00240"/>
            <a:ext cx="5501129" cy="45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428604"/>
            <a:ext cx="8072494" cy="6000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работы: 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1.Вступительное слово </a:t>
            </a: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2.Пространственные представления и их особенности</a:t>
            </a: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3.Этапы формирования  пространственных представлений</a:t>
            </a: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4.Мастер-класс «Игры, способствующие формированию  пространственных представлений»</a:t>
            </a:r>
          </a:p>
          <a:p>
            <a:pPr lvl="0"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Рефлексия, обмен мнениями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«Шахматы и шашки»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00218_122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405739" cy="555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«Формы и мышление»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142992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78732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«Логические планшеты»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00218_095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7540" y="1268760"/>
            <a:ext cx="6286510" cy="4714883"/>
          </a:xfrm>
          <a:prstGeom prst="rect">
            <a:avLst/>
          </a:prstGeom>
        </p:spPr>
      </p:pic>
      <p:pic>
        <p:nvPicPr>
          <p:cNvPr id="4" name="Содержимое 3" descr="20200211_15321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/>
          <a:srcRect t="16035" b="6514"/>
          <a:stretch/>
        </p:blipFill>
        <p:spPr>
          <a:xfrm>
            <a:off x="82776" y="3861048"/>
            <a:ext cx="4633383" cy="2691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«Сравни фигуры»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0211_15370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4633383" cy="3571900"/>
          </a:xfrm>
        </p:spPr>
      </p:pic>
      <p:pic>
        <p:nvPicPr>
          <p:cNvPr id="5" name="Рисунок 4" descr="20200211_153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092" y="2428868"/>
            <a:ext cx="4714908" cy="353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7166"/>
            <a:ext cx="6826763" cy="1271634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Логические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«Геометрические формы»      «Расположение в пространстве»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0211_15350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10382" r="14789"/>
          <a:stretch/>
        </p:blipFill>
        <p:spPr>
          <a:xfrm>
            <a:off x="168044" y="2005140"/>
            <a:ext cx="4043916" cy="405318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70147"/>
            <a:ext cx="3994861" cy="401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00211_154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96562"/>
            <a:ext cx="7286676" cy="546500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143000" y="428604"/>
            <a:ext cx="6400800" cy="3777636"/>
          </a:xfrm>
        </p:spPr>
        <p:txBody>
          <a:bodyPr>
            <a:normAutofit/>
          </a:bodyPr>
          <a:lstStyle/>
          <a:p>
            <a:pPr lvl="4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Кубики «Океан»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748353" cy="10001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Кубики прозрачные «Радуга»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20200211_15390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5445677" cy="4084257"/>
          </a:xfrm>
        </p:spPr>
      </p:pic>
      <p:pic>
        <p:nvPicPr>
          <p:cNvPr id="5" name="Рисунок 4" descr="20200211_153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214842" cy="3161132"/>
          </a:xfrm>
          <a:prstGeom prst="rect">
            <a:avLst/>
          </a:prstGeom>
        </p:spPr>
      </p:pic>
      <p:pic>
        <p:nvPicPr>
          <p:cNvPr id="6" name="Рисунок 5" descr="20200211_153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43008"/>
            <a:ext cx="314324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/>
          <a:stretch/>
        </p:blipFill>
        <p:spPr>
          <a:xfrm>
            <a:off x="89956" y="348261"/>
            <a:ext cx="3622504" cy="3639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70" y="332656"/>
            <a:ext cx="3590917" cy="36556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88303"/>
            <a:ext cx="3458095" cy="3399905"/>
          </a:xfrm>
        </p:spPr>
      </p:pic>
    </p:spTree>
    <p:extLst>
      <p:ext uri="{BB962C8B-B14F-4D97-AF65-F5344CB8AC3E}">
        <p14:creationId xmlns:p14="http://schemas.microsoft.com/office/powerpoint/2010/main" val="812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0"/>
            <a:ext cx="8072462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Пространственные представления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представления о пространственных и временных свойствах и отношениях, величине, форме, относительном расположении объектов.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lbuzi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429000"/>
            <a:ext cx="4816009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357166"/>
            <a:ext cx="8286808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Для чего необходимы п</a:t>
            </a:r>
            <a:r>
              <a:rPr lang="ru-RU" sz="3400" b="1" dirty="0" smtClean="0">
                <a:solidFill>
                  <a:schemeClr val="tx1"/>
                </a:solidFill>
              </a:rPr>
              <a:t>ространственные представления</a:t>
            </a:r>
            <a:r>
              <a:rPr lang="ru-RU" sz="3400" dirty="0" smtClean="0">
                <a:solidFill>
                  <a:schemeClr val="tx1"/>
                </a:solidFill>
              </a:rPr>
              <a:t> ??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tc3uD8MF9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723203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143932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-для обучения ребенка счету;</a:t>
            </a: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формирования представлений о геометрических фигурах, их признаков;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2869962" cy="18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24" y="3861047"/>
            <a:ext cx="2791530" cy="20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понимания отношений сравнения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ориентироваться  на листе бумаге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6" y="989934"/>
            <a:ext cx="3612361" cy="14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20" y="3429000"/>
            <a:ext cx="33123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400800" cy="3729568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усвоении временных представлений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обучении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письму, при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обучении чтению;</a:t>
            </a:r>
          </a:p>
          <a:p>
            <a:pPr>
              <a:buNone/>
            </a:pP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252192" cy="225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16855"/>
            <a:ext cx="3260304" cy="246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560840" cy="514575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9600" dirty="0" smtClean="0"/>
              <a:t>бытовые ситуации, </a:t>
            </a:r>
            <a:r>
              <a:rPr lang="ru-RU" sz="9600" dirty="0"/>
              <a:t>в которых </a:t>
            </a:r>
            <a:r>
              <a:rPr lang="ru-RU" sz="9600" dirty="0" smtClean="0"/>
              <a:t>нужны </a:t>
            </a:r>
            <a:r>
              <a:rPr lang="ru-RU" sz="9600" dirty="0"/>
              <a:t>пространственные представления:</a:t>
            </a:r>
          </a:p>
          <a:p>
            <a:pPr>
              <a:buFontTx/>
              <a:buChar char="-"/>
            </a:pPr>
            <a:endParaRPr lang="ru-RU" sz="4400" dirty="0" smtClean="0"/>
          </a:p>
          <a:p>
            <a:pPr>
              <a:buFontTx/>
              <a:buChar char="-"/>
            </a:pPr>
            <a:endParaRPr lang="ru-RU" sz="4400" dirty="0"/>
          </a:p>
          <a:p>
            <a:pPr>
              <a:buFontTx/>
              <a:buChar char="-"/>
            </a:pPr>
            <a:endParaRPr lang="ru-RU" sz="4400" dirty="0" smtClean="0"/>
          </a:p>
          <a:p>
            <a:pPr>
              <a:buFontTx/>
              <a:buChar char="-"/>
            </a:pPr>
            <a:endParaRPr lang="ru-RU" sz="4400" dirty="0"/>
          </a:p>
          <a:p>
            <a:pPr>
              <a:buFontTx/>
              <a:buChar char="-"/>
            </a:pPr>
            <a:endParaRPr lang="ru-RU" sz="4400" dirty="0" smtClean="0"/>
          </a:p>
          <a:p>
            <a:pPr>
              <a:buFontTx/>
              <a:buChar char="-"/>
            </a:pPr>
            <a:endParaRPr lang="ru-RU" sz="4400" dirty="0" smtClean="0"/>
          </a:p>
          <a:p>
            <a:pPr>
              <a:buFontTx/>
              <a:buChar char="-"/>
            </a:pPr>
            <a:endParaRPr lang="ru-RU" sz="4400" dirty="0"/>
          </a:p>
          <a:p>
            <a:pPr>
              <a:buFontTx/>
              <a:buChar char="-"/>
            </a:pPr>
            <a:endParaRPr lang="ru-RU" sz="4400" dirty="0" smtClean="0"/>
          </a:p>
          <a:p>
            <a:pPr>
              <a:buFontTx/>
              <a:buChar char="-"/>
            </a:pPr>
            <a:endParaRPr lang="ru-RU" sz="4400" dirty="0"/>
          </a:p>
          <a:p>
            <a:pPr>
              <a:buFontTx/>
              <a:buChar char="-"/>
            </a:pPr>
            <a:endParaRPr lang="ru-RU" sz="4400" dirty="0" smtClean="0"/>
          </a:p>
          <a:p>
            <a:pPr marL="45720" indent="0">
              <a:buNone/>
            </a:pPr>
            <a:endParaRPr lang="ru-RU" sz="9600" dirty="0" smtClean="0"/>
          </a:p>
          <a:p>
            <a:pPr marL="45720" indent="0">
              <a:buNone/>
            </a:pPr>
            <a:r>
              <a:rPr lang="ru-RU" sz="9600" dirty="0" smtClean="0"/>
              <a:t>обуваясь</a:t>
            </a:r>
            <a:r>
              <a:rPr lang="ru-RU" sz="9600" dirty="0"/>
              <a:t>, отличить правый и левый ботик</a:t>
            </a:r>
            <a:r>
              <a:rPr lang="ru-RU" sz="9600" dirty="0" smtClean="0"/>
              <a:t>;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ru-RU" sz="9600" dirty="0" smtClean="0"/>
              <a:t>перемещаясь в пространстве помещения, не задевать мебель, углы и деревянные косяки;</a:t>
            </a:r>
          </a:p>
          <a:p>
            <a:pPr marL="45720" indent="0">
              <a:buNone/>
            </a:pPr>
            <a:r>
              <a:rPr lang="ru-RU" sz="9600" dirty="0" smtClean="0"/>
              <a:t>-умение ориентироваться на улицах города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9" y="1340768"/>
            <a:ext cx="3044949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85786" y="214290"/>
            <a:ext cx="7072362" cy="31432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Пространственные представления 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универсальное значение для всех сторон деятельности человека, охватывая различные стороны его взаимодействия с действительностью, и представляют собой важнейшее свойство человеческой психики.</a:t>
            </a:r>
          </a:p>
          <a:p>
            <a:endParaRPr lang="ru-RU" dirty="0"/>
          </a:p>
        </p:txBody>
      </p:sp>
      <p:pic>
        <p:nvPicPr>
          <p:cNvPr id="4" name="Рисунок 3" descr="kak-opredelit-odarennost-u-rebenka-1024x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071810"/>
            <a:ext cx="5214974" cy="3549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389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Информационно-методический центр «Альтернатива» Муниципальное автономное  дошкольное образовательное учреждение     «Детский сад № 290»   Семинар-практикум «Развитие пространственных представлений детей дошкольного возраста средствами STEM-технологий»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STEM-оборудование как средство развития пространственного мышления</vt:lpstr>
      <vt:lpstr>«Шахматы и шашки»</vt:lpstr>
      <vt:lpstr>«Формы и мышление»</vt:lpstr>
      <vt:lpstr>«Логические планшеты»</vt:lpstr>
      <vt:lpstr>«Сравни фигуры»</vt:lpstr>
      <vt:lpstr>Логические пазлы «Геометрические формы»      «Расположение в пространстве»</vt:lpstr>
      <vt:lpstr>Презентация PowerPoint</vt:lpstr>
      <vt:lpstr>Кубики прозрачные «Радуга»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Федорова Оксана</dc:creator>
  <cp:lastModifiedBy>Федорова Оксана</cp:lastModifiedBy>
  <cp:revision>70</cp:revision>
  <dcterms:created xsi:type="dcterms:W3CDTF">2020-02-14T08:35:07Z</dcterms:created>
  <dcterms:modified xsi:type="dcterms:W3CDTF">2020-05-19T12:18:10Z</dcterms:modified>
</cp:coreProperties>
</file>