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9" r:id="rId2"/>
    <p:sldId id="352" r:id="rId3"/>
    <p:sldId id="356" r:id="rId4"/>
    <p:sldId id="357" r:id="rId5"/>
    <p:sldId id="358" r:id="rId6"/>
    <p:sldId id="359" r:id="rId7"/>
    <p:sldId id="391" r:id="rId8"/>
    <p:sldId id="369" r:id="rId9"/>
    <p:sldId id="375" r:id="rId10"/>
    <p:sldId id="386" r:id="rId11"/>
    <p:sldId id="387" r:id="rId12"/>
    <p:sldId id="388" r:id="rId13"/>
    <p:sldId id="365" r:id="rId14"/>
    <p:sldId id="377" r:id="rId15"/>
    <p:sldId id="378" r:id="rId16"/>
    <p:sldId id="392" r:id="rId17"/>
    <p:sldId id="393" r:id="rId18"/>
    <p:sldId id="381" r:id="rId19"/>
    <p:sldId id="384" r:id="rId20"/>
    <p:sldId id="385" r:id="rId21"/>
    <p:sldId id="368" r:id="rId22"/>
    <p:sldId id="350" r:id="rId23"/>
  </p:sldIdLst>
  <p:sldSz cx="12192000" cy="6858000"/>
  <p:notesSz cx="7010400" cy="92964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2060"/>
    <a:srgbClr val="C9C9C9"/>
    <a:srgbClr val="FFC000"/>
    <a:srgbClr val="2F5597"/>
    <a:srgbClr val="C1077F"/>
    <a:srgbClr val="E64C71"/>
    <a:srgbClr val="E60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9754" autoAdjust="0"/>
  </p:normalViewPr>
  <p:slideViewPr>
    <p:cSldViewPr snapToGrid="0">
      <p:cViewPr varScale="1">
        <p:scale>
          <a:sx n="69" d="100"/>
          <a:sy n="69" d="100"/>
        </p:scale>
        <p:origin x="648" y="6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4A4D76-E4C7-4F3E-AF36-A4FF0BAA3E2D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4EA67F2-DF4A-4D49-93F6-BA986B258A3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D9053C-81DD-468B-BF4E-324B4D60DC5F}" type="slidenum">
              <a:rPr lang="ru-RU" altLang="ru-RU"/>
              <a:pPr/>
              <a:t>1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AE61-9EE6-4CEC-964D-4C42110C1274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AE61-9EE6-4CEC-964D-4C42110C1274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AE61-9EE6-4CEC-964D-4C42110C1274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AE61-9EE6-4CEC-964D-4C42110C1274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BAE3A-BF0D-4560-894B-0BE3A6563637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BAE3A-BF0D-4560-894B-0BE3A6563637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AE61-9EE6-4CEC-964D-4C42110C1274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AE61-9EE6-4CEC-964D-4C42110C1274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AE61-9EE6-4CEC-964D-4C42110C1274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AE61-9EE6-4CEC-964D-4C42110C1274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AE9943-CC9D-47F0-8C2B-AD045F30720C}" type="slidenum">
              <a:rPr lang="ru-RU" altLang="ru-RU"/>
              <a:pPr/>
              <a:t>2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AE61-9EE6-4CEC-964D-4C42110C1274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136A37-4F3E-4303-8AEC-3ABFD9702D9A}" type="slidenum">
              <a:rPr lang="ru-RU" altLang="ru-RU"/>
              <a:pPr/>
              <a:t>21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74B91C-3C37-4109-9695-629F3B790293}" type="slidenum">
              <a:rPr lang="ru-RU" altLang="ru-RU"/>
              <a:pPr/>
              <a:t>22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430F2D-3623-48BE-ADAC-3713C4B16F88}" type="slidenum">
              <a:rPr lang="ru-RU" altLang="ru-RU"/>
              <a:pPr/>
              <a:t>3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226736-6C2A-482F-9657-34CF8F6E0049}" type="slidenum">
              <a:rPr lang="ru-RU" altLang="ru-RU"/>
              <a:pPr/>
              <a:t>4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8A3652-4D8B-41BD-9952-D1BD6133E9D1}" type="slidenum">
              <a:rPr lang="ru-RU" altLang="ru-RU"/>
              <a:pPr/>
              <a:t>5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8651F9-BAF5-41CA-B5EC-9DFA363123BE}" type="slidenum">
              <a:rPr lang="ru-RU" altLang="ru-RU"/>
              <a:pPr/>
              <a:t>6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AE61-9EE6-4CEC-964D-4C42110C1274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15C889-2883-4147-A406-89517A2F72C7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3AE61-9EE6-4CEC-964D-4C42110C1274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2BC5-52E3-45EC-B450-0A50A98124AD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B95C8-EC7F-4C4B-96E5-68A23254BA5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77E87-4F93-49E9-8EE6-343950748B9D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276A9-EF93-4299-A367-22FC7F2D53A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297B-671C-4CC5-A683-53BCE8BBA6B7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5978C-FC1A-4CFE-8ACE-51453B2F21D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5F23-13E1-4DF4-8940-39E0CC1003AC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A58DA-DB86-40AB-9F80-A0D1A475219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E8AB-C73E-4770-A770-9A2F4D55E9A4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1FBB7-02C6-4D20-8A92-DD175131EF0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1327-CE03-44F7-B46E-26ACF706E7C1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FEF2-61DD-43D7-86C7-15EBAB57B38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875-388D-4A74-8991-F488AF26DBA7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002D6-AF13-4F92-AA50-3F331B24ED3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CDB4-B9F2-44F1-B5E7-C445326A89E8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FA692-35EE-4D5A-A9C0-A39BD2D0CF0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63FC-22A9-48B5-9EAD-71689F035F07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920B7-D017-4373-968C-98A37091D48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9910-DB45-4412-B974-0AC88A63D2A9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4CD5F-8D97-438C-8E97-B6C284B9567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BABD5-68CB-44D6-8630-77B6277CED80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1C34C-E08B-4619-8910-2F1E2711B0A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91A05F-B543-4120-B969-5EEA8318841D}" type="datetimeFigureOut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fld id="{6C5A6876-8943-4DD9-87A7-90CAF7FE523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jpeg"/><Relationship Id="rId4" Type="http://schemas.openxmlformats.org/officeDocument/2006/relationships/image" Target="../media/image15.jpeg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jpeg"/><Relationship Id="rId4" Type="http://schemas.openxmlformats.org/officeDocument/2006/relationships/image" Target="../media/image15.jpeg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6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emf"/><Relationship Id="rId5" Type="http://schemas.openxmlformats.org/officeDocument/2006/relationships/image" Target="../media/image3.jpeg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5.jpeg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2.e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36.emf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5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0.e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46.em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23" Type="http://schemas.openxmlformats.org/officeDocument/2006/relationships/image" Target="../media/image47.e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5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1.emf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55.emf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3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0.emf"/><Relationship Id="rId5" Type="http://schemas.openxmlformats.org/officeDocument/2006/relationships/image" Target="../media/image3.jpeg"/><Relationship Id="rId15" Type="http://schemas.openxmlformats.org/officeDocument/2006/relationships/image" Target="../media/image52.e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54.emf"/><Relationship Id="rId4" Type="http://schemas.openxmlformats.org/officeDocument/2006/relationships/image" Target="../media/image15.jpeg"/><Relationship Id="rId9" Type="http://schemas.openxmlformats.org/officeDocument/2006/relationships/image" Target="../media/image49.emf"/><Relationship Id="rId14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6.png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emf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1.jpe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jpeg"/><Relationship Id="rId4" Type="http://schemas.openxmlformats.org/officeDocument/2006/relationships/image" Target="../media/image14.jpeg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jpeg"/><Relationship Id="rId4" Type="http://schemas.openxmlformats.org/officeDocument/2006/relationships/image" Target="../media/image15.jpeg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ÐºÐ¾Ð»ÑÐ½Ð¸ÐºÐ¸ Ð¾Ð»Ð¸Ð¼Ð¿Ð¸Ð°Ð´Ð½Ð¸ÐºÐ¸"/>
          <p:cNvPicPr>
            <a:picLocks noChangeAspect="1" noChangeArrowheads="1"/>
          </p:cNvPicPr>
          <p:nvPr/>
        </p:nvPicPr>
        <p:blipFill>
          <a:blip r:embed="rId3" cstate="print"/>
          <a:srcRect t="21416" b="10606"/>
          <a:stretch>
            <a:fillRect/>
          </a:stretch>
        </p:blipFill>
        <p:spPr bwMode="auto">
          <a:xfrm>
            <a:off x="0" y="0"/>
            <a:ext cx="121920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82638" y="5719763"/>
            <a:ext cx="11193462" cy="901700"/>
          </a:xfrm>
          <a:prstGeom prst="roundRect">
            <a:avLst>
              <a:gd name="adj" fmla="val 8589"/>
            </a:avLst>
          </a:prstGeom>
          <a:solidFill>
            <a:srgbClr val="EDEDED"/>
          </a:solidFill>
          <a:ln>
            <a:solidFill>
              <a:srgbClr val="001B6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9963B"/>
                </a:solidFill>
              </a:ln>
            </a:endParaRPr>
          </a:p>
        </p:txBody>
      </p:sp>
      <p:sp>
        <p:nvSpPr>
          <p:cNvPr id="3076" name="Прямоугольник 15"/>
          <p:cNvSpPr>
            <a:spLocks noChangeArrowheads="1"/>
          </p:cNvSpPr>
          <p:nvPr/>
        </p:nvSpPr>
        <p:spPr bwMode="auto">
          <a:xfrm>
            <a:off x="1365250" y="5678488"/>
            <a:ext cx="104822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3200" b="1" dirty="0">
                <a:solidFill>
                  <a:srgbClr val="001B6B"/>
                </a:solidFill>
                <a:latin typeface="Cambria" pitchFamily="18" charset="0"/>
                <a:cs typeface="Tahoma" pitchFamily="34" charset="0"/>
              </a:rPr>
              <a:t>Смирнова Мария Владимировна,</a:t>
            </a:r>
          </a:p>
          <a:p>
            <a:pPr algn="r" eaLnBrk="1" hangingPunct="1"/>
            <a:r>
              <a:rPr lang="ru-RU" altLang="ru-RU" sz="2400">
                <a:solidFill>
                  <a:srgbClr val="000000"/>
                </a:solidFill>
                <a:latin typeface="Cambria" pitchFamily="18" charset="0"/>
                <a:cs typeface="Tahoma" pitchFamily="34" charset="0"/>
              </a:rPr>
              <a:t>методист </a:t>
            </a:r>
            <a:r>
              <a:rPr lang="ru-RU" altLang="ru-RU" sz="2400" dirty="0">
                <a:solidFill>
                  <a:srgbClr val="000000"/>
                </a:solidFill>
                <a:latin typeface="Cambria" pitchFamily="18" charset="0"/>
                <a:cs typeface="Tahoma" pitchFamily="34" charset="0"/>
              </a:rPr>
              <a:t>МАУ ИМЦ «Альтернатива»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0538" y="5899150"/>
            <a:ext cx="582612" cy="542925"/>
          </a:xfrm>
          <a:prstGeom prst="roundRect">
            <a:avLst/>
          </a:prstGeom>
          <a:solidFill>
            <a:srgbClr val="001B6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3150" y="3084513"/>
            <a:ext cx="11118850" cy="191928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Прямоугольник 15"/>
          <p:cNvSpPr>
            <a:spLocks noChangeArrowheads="1"/>
          </p:cNvSpPr>
          <p:nvPr/>
        </p:nvSpPr>
        <p:spPr bwMode="auto">
          <a:xfrm>
            <a:off x="-584200" y="3135313"/>
            <a:ext cx="125603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3400" b="1" dirty="0">
                <a:solidFill>
                  <a:srgbClr val="001B6B"/>
                </a:solidFill>
                <a:latin typeface="Cambria" pitchFamily="18" charset="0"/>
                <a:cs typeface="Tahoma" pitchFamily="34" charset="0"/>
              </a:rPr>
              <a:t>Об итогах</a:t>
            </a:r>
            <a:r>
              <a:rPr lang="en-US" altLang="ru-RU" sz="3400" b="1" dirty="0">
                <a:solidFill>
                  <a:srgbClr val="001B6B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ru-RU" altLang="ru-RU" sz="3400" b="1" dirty="0">
                <a:solidFill>
                  <a:srgbClr val="001B6B"/>
                </a:solidFill>
                <a:latin typeface="Cambria" pitchFamily="18" charset="0"/>
                <a:cs typeface="Tahoma" pitchFamily="34" charset="0"/>
              </a:rPr>
              <a:t>школьного</a:t>
            </a:r>
            <a:r>
              <a:rPr lang="en-US" altLang="ru-RU" sz="3400" b="1" dirty="0">
                <a:solidFill>
                  <a:srgbClr val="001B6B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ru-RU" altLang="ru-RU" sz="3400" b="1" dirty="0">
                <a:solidFill>
                  <a:srgbClr val="001B6B"/>
                </a:solidFill>
                <a:latin typeface="Cambria" pitchFamily="18" charset="0"/>
                <a:cs typeface="Tahoma" pitchFamily="34" charset="0"/>
              </a:rPr>
              <a:t>и муниципального этапов </a:t>
            </a:r>
            <a:endParaRPr lang="en-US" altLang="ru-RU" sz="3400" b="1" dirty="0">
              <a:solidFill>
                <a:srgbClr val="001B6B"/>
              </a:solidFill>
              <a:latin typeface="Cambria" pitchFamily="18" charset="0"/>
              <a:cs typeface="Tahoma" pitchFamily="34" charset="0"/>
            </a:endParaRPr>
          </a:p>
          <a:p>
            <a:pPr algn="r" eaLnBrk="1" hangingPunct="1"/>
            <a:r>
              <a:rPr lang="ru-RU" altLang="ru-RU" sz="4000" b="1" dirty="0">
                <a:solidFill>
                  <a:srgbClr val="001B6B"/>
                </a:solidFill>
                <a:latin typeface="Cambria" pitchFamily="18" charset="0"/>
                <a:cs typeface="Tahoma" pitchFamily="34" charset="0"/>
              </a:rPr>
              <a:t>Всероссийской олимпиады школьников </a:t>
            </a:r>
          </a:p>
          <a:p>
            <a:pPr algn="r" eaLnBrk="1" hangingPunct="1"/>
            <a:r>
              <a:rPr lang="ru-RU" altLang="ru-RU" sz="3400" b="1" dirty="0">
                <a:solidFill>
                  <a:srgbClr val="001B6B"/>
                </a:solidFill>
                <a:latin typeface="Cambria" pitchFamily="18" charset="0"/>
                <a:cs typeface="Tahoma" pitchFamily="34" charset="0"/>
              </a:rPr>
              <a:t>в 2021-2022 учебном году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84138" cy="6858000"/>
          </a:xfrm>
          <a:prstGeom prst="rect">
            <a:avLst/>
          </a:prstGeom>
          <a:solidFill>
            <a:srgbClr val="001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4" cstate="print"/>
          <a:srcRect t="41377" b="37328"/>
          <a:stretch>
            <a:fillRect/>
          </a:stretch>
        </p:blipFill>
        <p:spPr bwMode="auto">
          <a:xfrm>
            <a:off x="28575" y="-12700"/>
            <a:ext cx="12177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15913"/>
            <a:ext cx="12501563" cy="1393825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5689600" y="315913"/>
            <a:ext cx="7169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                                         МУНИЦИПАЛЬНЫЙ ЭТАП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150" y="39688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00" y="125413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69" name="Диаграмма 9"/>
          <p:cNvGraphicFramePr>
            <a:graphicFrameLocks/>
          </p:cNvGraphicFramePr>
          <p:nvPr/>
        </p:nvGraphicFramePr>
        <p:xfrm>
          <a:off x="111125" y="2382838"/>
          <a:ext cx="5826125" cy="400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Worksheet" r:id="rId6" imgW="5829373" imgH="4000416" progId="Excel.Sheet.8">
                  <p:embed/>
                </p:oleObj>
              </mc:Choice>
              <mc:Fallback>
                <p:oleObj name="Worksheet" r:id="rId6" imgW="5829373" imgH="4000416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2382838"/>
                        <a:ext cx="5826125" cy="400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Диаграмма 9"/>
          <p:cNvGraphicFramePr>
            <a:graphicFrameLocks/>
          </p:cNvGraphicFramePr>
          <p:nvPr/>
        </p:nvGraphicFramePr>
        <p:xfrm>
          <a:off x="6269038" y="2376488"/>
          <a:ext cx="58261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Worksheet" r:id="rId8" imgW="5829373" imgH="4019581" progId="Excel.Sheet.8">
                  <p:embed/>
                </p:oleObj>
              </mc:Choice>
              <mc:Fallback>
                <p:oleObj name="Worksheet" r:id="rId8" imgW="5829373" imgH="4019581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8" y="2376488"/>
                        <a:ext cx="5826125" cy="402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4" cstate="print"/>
          <a:srcRect t="41377" b="37328"/>
          <a:stretch>
            <a:fillRect/>
          </a:stretch>
        </p:blipFill>
        <p:spPr bwMode="auto">
          <a:xfrm>
            <a:off x="28575" y="-12700"/>
            <a:ext cx="12177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15913"/>
            <a:ext cx="12501563" cy="1393825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5689600" y="315913"/>
            <a:ext cx="7169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                                         МУНИЦИПАЛЬНЫЙ ЭТАП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150" y="39688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00" y="125413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69" name="Диаграмма 9"/>
          <p:cNvGraphicFramePr>
            <a:graphicFrameLocks/>
          </p:cNvGraphicFramePr>
          <p:nvPr/>
        </p:nvGraphicFramePr>
        <p:xfrm>
          <a:off x="111125" y="2479675"/>
          <a:ext cx="5826125" cy="395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Worksheet" r:id="rId6" imgW="5829373" imgH="3952907" progId="Excel.Sheet.8">
                  <p:embed/>
                </p:oleObj>
              </mc:Choice>
              <mc:Fallback>
                <p:oleObj name="Worksheet" r:id="rId6" imgW="5829373" imgH="3952907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2479675"/>
                        <a:ext cx="5826125" cy="395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Диаграмма 9"/>
          <p:cNvGraphicFramePr>
            <a:graphicFrameLocks/>
          </p:cNvGraphicFramePr>
          <p:nvPr/>
        </p:nvGraphicFramePr>
        <p:xfrm>
          <a:off x="6237288" y="2529178"/>
          <a:ext cx="5826125" cy="393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Worksheet" r:id="rId8" imgW="5829373" imgH="3933742" progId="Excel.Sheet.8">
                  <p:embed/>
                </p:oleObj>
              </mc:Choice>
              <mc:Fallback>
                <p:oleObj name="Worksheet" r:id="rId8" imgW="5829373" imgH="3933742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8" y="2529178"/>
                        <a:ext cx="5826125" cy="393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3" cstate="print"/>
          <a:srcRect t="41377" b="37328"/>
          <a:stretch>
            <a:fillRect/>
          </a:stretch>
        </p:blipFill>
        <p:spPr bwMode="auto">
          <a:xfrm>
            <a:off x="14287" y="0"/>
            <a:ext cx="12177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15913"/>
            <a:ext cx="12501563" cy="1393825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5689600" y="315913"/>
            <a:ext cx="7169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                                         МУНИЦИПАЛЬНЫЙ ЭТАП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150" y="39688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788" y="158664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256" y="2370887"/>
          <a:ext cx="11637816" cy="4168460"/>
        </p:xfrm>
        <a:graphic>
          <a:graphicData uri="http://schemas.openxmlformats.org/drawingml/2006/table">
            <a:tbl>
              <a:tblPr/>
              <a:tblGrid>
                <a:gridCol w="344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600" b="1" dirty="0">
                          <a:latin typeface="+mn-lt"/>
                          <a:cs typeface="Times New Roman"/>
                        </a:rPr>
                        <a:t>АМОУ «Гуманитарный лицей»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600" b="1">
                          <a:latin typeface="+mn-lt"/>
                          <a:cs typeface="Times New Roman"/>
                        </a:rPr>
                        <a:t>МБОУ «СОШ №16»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«СОШ №57»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БОУ УР «Столичный лицей»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600" b="1" dirty="0">
                          <a:latin typeface="+mn-lt"/>
                          <a:cs typeface="Times New Roman"/>
                        </a:rPr>
                        <a:t>МБОУ «СОШ №5»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№58»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600" b="1" dirty="0">
                          <a:latin typeface="+mn-lt"/>
                          <a:cs typeface="Times New Roman"/>
                        </a:rPr>
                        <a:t>БОУ УР УГНГ им. </a:t>
                      </a:r>
                      <a:r>
                        <a:rPr lang="ru-RU" sz="1600" b="1" dirty="0" err="1">
                          <a:latin typeface="+mn-lt"/>
                          <a:cs typeface="Times New Roman"/>
                        </a:rPr>
                        <a:t>Кузебая</a:t>
                      </a:r>
                      <a:r>
                        <a:rPr lang="ru-RU" sz="1600" b="1" dirty="0">
                          <a:latin typeface="+mn-lt"/>
                          <a:cs typeface="Times New Roman"/>
                        </a:rPr>
                        <a:t> Герда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«Лингвистический лицей №22 им. А.С. Пушкина»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№68»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ГБОУ УР «Лицей №14»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«СОШ №20»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№70»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ГБОУ УР «Лицей №41»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«СОШ №27»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№80»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ГБОУ УР </a:t>
                      </a: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ЭМЛи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 №29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«СОШ №31»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№81»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МАОУ «Гимназия №56»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«СОШ №32»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№87»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МАОУ «Лицей №25»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«СОШ №35»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№89»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600" b="1">
                          <a:latin typeface="+mn-lt"/>
                          <a:cs typeface="Times New Roman"/>
                        </a:rPr>
                        <a:t>МАОУ «СОШ №74»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«СОШ №40»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«СОШ №90»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№76 «ШБ»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№42»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«СОШ №91»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«Гимназия №83»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№48»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«СЭЛ №45»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«ГЮЛ №86»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№50»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МБОУ «ХЭЛ №98»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ИЕГЛ «Школа-30»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№52»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Школа Гармония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«ИT-лицей №24»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МБОУ «СОШ №53»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2880" y="1645919"/>
            <a:ext cx="11637818" cy="856212"/>
          </a:xfrm>
        </p:spPr>
        <p:txBody>
          <a:bodyPr/>
          <a:lstStyle/>
          <a:p>
            <a:pPr algn="ctr"/>
            <a:r>
              <a:rPr lang="ru-RU" sz="2400" b="1" dirty="0">
                <a:latin typeface="+mn-lt"/>
              </a:rPr>
              <a:t>Общеобразовательные организации, в которых есть победители МЭ </a:t>
            </a:r>
            <a:r>
              <a:rPr lang="ru-RU" sz="2400" b="1" dirty="0" err="1">
                <a:latin typeface="+mn-lt"/>
              </a:rPr>
              <a:t>ВсОШ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4" cstate="print"/>
          <a:srcRect t="41377" b="37328"/>
          <a:stretch>
            <a:fillRect/>
          </a:stretch>
        </p:blipFill>
        <p:spPr bwMode="auto">
          <a:xfrm>
            <a:off x="28575" y="-12700"/>
            <a:ext cx="12177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15913"/>
            <a:ext cx="12501563" cy="1393825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5689600" y="315913"/>
            <a:ext cx="7169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                                         МУНИЦИПАЛЬНЫЙ ЭТАП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150" y="39688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00" y="125413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60" name="Диаграмма 4"/>
          <p:cNvGraphicFramePr>
            <a:graphicFrameLocks/>
          </p:cNvGraphicFramePr>
          <p:nvPr/>
        </p:nvGraphicFramePr>
        <p:xfrm>
          <a:off x="4298950" y="1771650"/>
          <a:ext cx="321627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Worksheet" r:id="rId6" imgW="3219585" imgH="2114660" progId="Excel.Sheet.8">
                  <p:embed/>
                </p:oleObj>
              </mc:Choice>
              <mc:Fallback>
                <p:oleObj name="Worksheet" r:id="rId6" imgW="3219585" imgH="2114660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1771650"/>
                        <a:ext cx="3216275" cy="211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Диаграмма 11"/>
          <p:cNvGraphicFramePr>
            <a:graphicFrameLocks/>
          </p:cNvGraphicFramePr>
          <p:nvPr/>
        </p:nvGraphicFramePr>
        <p:xfrm>
          <a:off x="8429625" y="1771650"/>
          <a:ext cx="3249613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Worksheet" r:id="rId8" imgW="3247929" imgH="2076329" progId="Excel.Sheet.8">
                  <p:embed/>
                </p:oleObj>
              </mc:Choice>
              <mc:Fallback>
                <p:oleObj name="Worksheet" r:id="rId8" imgW="3247929" imgH="2076329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1771650"/>
                        <a:ext cx="3249613" cy="207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Диаграмма 9"/>
          <p:cNvGraphicFramePr>
            <a:graphicFrameLocks/>
          </p:cNvGraphicFramePr>
          <p:nvPr/>
        </p:nvGraphicFramePr>
        <p:xfrm>
          <a:off x="8429625" y="4244975"/>
          <a:ext cx="3221038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Worksheet" r:id="rId10" imgW="3219585" imgH="2114660" progId="Excel.Sheet.8">
                  <p:embed/>
                </p:oleObj>
              </mc:Choice>
              <mc:Fallback>
                <p:oleObj name="Worksheet" r:id="rId10" imgW="3219585" imgH="2114660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4244975"/>
                        <a:ext cx="3221038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Диаграмма 10"/>
          <p:cNvGraphicFramePr>
            <a:graphicFrameLocks/>
          </p:cNvGraphicFramePr>
          <p:nvPr/>
        </p:nvGraphicFramePr>
        <p:xfrm>
          <a:off x="4298950" y="4244975"/>
          <a:ext cx="324485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Worksheet" r:id="rId12" imgW="3247929" imgH="2076329" progId="Excel.Sheet.8">
                  <p:embed/>
                </p:oleObj>
              </mc:Choice>
              <mc:Fallback>
                <p:oleObj name="Worksheet" r:id="rId12" imgW="3247929" imgH="2076329" progId="Excel.Shee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244975"/>
                        <a:ext cx="3244850" cy="207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Диаграмма 12"/>
          <p:cNvGraphicFramePr>
            <a:graphicFrameLocks/>
          </p:cNvGraphicFramePr>
          <p:nvPr/>
        </p:nvGraphicFramePr>
        <p:xfrm>
          <a:off x="292100" y="4244975"/>
          <a:ext cx="3249613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Worksheet" r:id="rId14" imgW="3247929" imgH="2076329" progId="Excel.Sheet.8">
                  <p:embed/>
                </p:oleObj>
              </mc:Choice>
              <mc:Fallback>
                <p:oleObj name="Worksheet" r:id="rId14" imgW="3247929" imgH="2076329" progId="Excel.Shee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4244975"/>
                        <a:ext cx="3249613" cy="207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2100" y="1795463"/>
            <a:ext cx="3416300" cy="2257425"/>
          </a:xfrm>
          <a:prstGeom prst="rect">
            <a:avLst/>
          </a:prstGeom>
          <a:solidFill>
            <a:schemeClr val="bg1"/>
          </a:solidFill>
          <a:ln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6" name="Прямоугольник 15"/>
          <p:cNvSpPr>
            <a:spLocks noChangeArrowheads="1"/>
          </p:cNvSpPr>
          <p:nvPr/>
        </p:nvSpPr>
        <p:spPr bwMode="auto">
          <a:xfrm>
            <a:off x="271463" y="1563688"/>
            <a:ext cx="348456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4000" b="1" dirty="0">
                <a:latin typeface="Cambria" pitchFamily="18" charset="0"/>
                <a:cs typeface="Tahoma" pitchFamily="34" charset="0"/>
              </a:rPr>
              <a:t>                                      </a:t>
            </a:r>
          </a:p>
          <a:p>
            <a:pPr algn="ctr" eaLnBrk="1" hangingPunct="1"/>
            <a:r>
              <a:rPr lang="ru-RU" altLang="ru-RU" sz="4800" b="1" dirty="0">
                <a:solidFill>
                  <a:srgbClr val="4F8FC5"/>
                </a:solidFill>
                <a:latin typeface="Cambria" pitchFamily="18" charset="0"/>
                <a:cs typeface="Tahoma" pitchFamily="34" charset="0"/>
              </a:rPr>
              <a:t>ТОП-5</a:t>
            </a:r>
          </a:p>
          <a:p>
            <a:pPr algn="ctr" eaLnBrk="1" hangingPunct="1"/>
            <a:r>
              <a:rPr lang="ru-RU" altLang="ru-RU" b="1" dirty="0">
                <a:solidFill>
                  <a:srgbClr val="3B3838"/>
                </a:solidFill>
                <a:latin typeface="Cambria" pitchFamily="18" charset="0"/>
                <a:cs typeface="Tahoma" pitchFamily="34" charset="0"/>
              </a:rPr>
              <a:t>образовательных организации повышенного уровня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56375" y="2316163"/>
            <a:ext cx="1516063" cy="608012"/>
          </a:xfrm>
          <a:prstGeom prst="round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66%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результативность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621963" y="2332038"/>
            <a:ext cx="1516062" cy="606425"/>
          </a:xfrm>
          <a:prstGeom prst="round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61%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результативность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87613" y="4881563"/>
            <a:ext cx="1516062" cy="606425"/>
          </a:xfrm>
          <a:prstGeom prst="round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60,3 %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результативность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56375" y="4953000"/>
            <a:ext cx="1516063" cy="608013"/>
          </a:xfrm>
          <a:prstGeom prst="round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57,5 %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результативность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468120" y="4759758"/>
            <a:ext cx="1516062" cy="608012"/>
          </a:xfrm>
          <a:prstGeom prst="round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49,6%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результативность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984500" cy="4403725"/>
          </a:xfrm>
          <a:prstGeom prst="rect">
            <a:avLst/>
          </a:prstGeom>
          <a:solidFill>
            <a:schemeClr val="bg1"/>
          </a:solidFill>
          <a:ln>
            <a:solidFill>
              <a:srgbClr val="C10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2838450" y="63500"/>
            <a:ext cx="3228975" cy="2179638"/>
            <a:chOff x="-150429" y="159153"/>
            <a:chExt cx="3336184" cy="209722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0682" y="159153"/>
              <a:ext cx="3083592" cy="1820755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509" name="Диаграмма 38"/>
            <p:cNvGraphicFramePr>
              <a:graphicFrameLocks/>
            </p:cNvGraphicFramePr>
            <p:nvPr/>
          </p:nvGraphicFramePr>
          <p:xfrm>
            <a:off x="-150429" y="159153"/>
            <a:ext cx="3336184" cy="2071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2" name="Worksheet" r:id="rId4" imgW="2647850" imgH="1857413" progId="Excel.Sheet.8">
                    <p:embed/>
                  </p:oleObj>
                </mc:Choice>
                <mc:Fallback>
                  <p:oleObj name="Worksheet" r:id="rId4" imgW="2647850" imgH="1857413" progId="Excel.Sheet.8">
                    <p:embed/>
                    <p:pic>
                      <p:nvPicPr>
                        <p:cNvPr id="0" name="Диаграмма 3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0429" y="159153"/>
                          <a:ext cx="3336184" cy="2071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Прямоугольник 39"/>
            <p:cNvSpPr/>
            <p:nvPr/>
          </p:nvSpPr>
          <p:spPr>
            <a:xfrm>
              <a:off x="90682" y="1837853"/>
              <a:ext cx="3083592" cy="418529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47,1 %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129461" y="696826"/>
              <a:ext cx="1044813" cy="308551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153 балла</a:t>
              </a:r>
              <a:endParaRPr lang="ru-RU" sz="1050" dirty="0"/>
            </a:p>
          </p:txBody>
        </p:sp>
      </p:grpSp>
      <p:grpSp>
        <p:nvGrpSpPr>
          <p:cNvPr id="4" name="Группа 44"/>
          <p:cNvGrpSpPr>
            <a:grpSpLocks/>
          </p:cNvGrpSpPr>
          <p:nvPr/>
        </p:nvGrpSpPr>
        <p:grpSpPr bwMode="auto">
          <a:xfrm>
            <a:off x="5880100" y="68263"/>
            <a:ext cx="3219450" cy="2178050"/>
            <a:chOff x="-152070" y="159153"/>
            <a:chExt cx="3326344" cy="2097229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90681" y="159153"/>
              <a:ext cx="3083593" cy="1820553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505" name="Диаграмма 46"/>
            <p:cNvGraphicFramePr>
              <a:graphicFrameLocks/>
            </p:cNvGraphicFramePr>
            <p:nvPr/>
          </p:nvGraphicFramePr>
          <p:xfrm>
            <a:off x="-152070" y="169853"/>
            <a:ext cx="3245974" cy="1826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3" name="Worksheet" r:id="rId6" imgW="3057620" imgH="1847965" progId="Excel.Sheet.8">
                    <p:embed/>
                  </p:oleObj>
                </mc:Choice>
                <mc:Fallback>
                  <p:oleObj name="Worksheet" r:id="rId6" imgW="3057620" imgH="1847965" progId="Excel.Sheet.8">
                    <p:embed/>
                    <p:pic>
                      <p:nvPicPr>
                        <p:cNvPr id="0" name="Диаграмма 4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2070" y="169853"/>
                          <a:ext cx="3245974" cy="18266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Прямоугольник 47"/>
            <p:cNvSpPr/>
            <p:nvPr/>
          </p:nvSpPr>
          <p:spPr>
            <a:xfrm>
              <a:off x="90681" y="1837548"/>
              <a:ext cx="3083593" cy="418834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32,8 %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129461" y="697218"/>
              <a:ext cx="1044813" cy="308776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81 балл</a:t>
              </a:r>
              <a:endParaRPr lang="ru-RU" sz="1050" dirty="0"/>
            </a:p>
          </p:txBody>
        </p:sp>
      </p:grpSp>
      <p:grpSp>
        <p:nvGrpSpPr>
          <p:cNvPr id="5" name="Группа 49"/>
          <p:cNvGrpSpPr>
            <a:grpSpLocks/>
          </p:cNvGrpSpPr>
          <p:nvPr/>
        </p:nvGrpSpPr>
        <p:grpSpPr bwMode="auto">
          <a:xfrm>
            <a:off x="8907463" y="68263"/>
            <a:ext cx="3222625" cy="2178050"/>
            <a:chOff x="-155349" y="159153"/>
            <a:chExt cx="3329623" cy="2097229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90682" y="159153"/>
              <a:ext cx="3083592" cy="1820553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501" name="Диаграмма 51"/>
            <p:cNvGraphicFramePr>
              <a:graphicFrameLocks/>
            </p:cNvGraphicFramePr>
            <p:nvPr/>
          </p:nvGraphicFramePr>
          <p:xfrm>
            <a:off x="-155349" y="169853"/>
            <a:ext cx="3277136" cy="183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4" name="Worksheet" r:id="rId8" imgW="3086234" imgH="1857413" progId="Excel.Sheet.8">
                    <p:embed/>
                  </p:oleObj>
                </mc:Choice>
                <mc:Fallback>
                  <p:oleObj name="Worksheet" r:id="rId8" imgW="3086234" imgH="1857413" progId="Excel.Sheet.8">
                    <p:embed/>
                    <p:pic>
                      <p:nvPicPr>
                        <p:cNvPr id="0" name="Диаграмма 5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5349" y="169853"/>
                          <a:ext cx="3277136" cy="183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Прямоугольник 52"/>
            <p:cNvSpPr/>
            <p:nvPr/>
          </p:nvSpPr>
          <p:spPr>
            <a:xfrm>
              <a:off x="90682" y="1837548"/>
              <a:ext cx="3083592" cy="418834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42,6 %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129461" y="697218"/>
              <a:ext cx="1044813" cy="308776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67 баллов</a:t>
              </a:r>
              <a:endParaRPr lang="ru-RU" sz="1050" dirty="0"/>
            </a:p>
          </p:txBody>
        </p:sp>
      </p:grpSp>
      <p:grpSp>
        <p:nvGrpSpPr>
          <p:cNvPr id="6" name="Группа 59"/>
          <p:cNvGrpSpPr>
            <a:grpSpLocks/>
          </p:cNvGrpSpPr>
          <p:nvPr/>
        </p:nvGrpSpPr>
        <p:grpSpPr bwMode="auto">
          <a:xfrm>
            <a:off x="2854325" y="2295525"/>
            <a:ext cx="3224213" cy="2178050"/>
            <a:chOff x="-156990" y="159153"/>
            <a:chExt cx="3331264" cy="2097229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90682" y="159153"/>
              <a:ext cx="3083592" cy="1820554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97" name="Диаграмма 61"/>
            <p:cNvGraphicFramePr>
              <a:graphicFrameLocks/>
            </p:cNvGraphicFramePr>
            <p:nvPr/>
          </p:nvGraphicFramePr>
          <p:xfrm>
            <a:off x="-156990" y="165267"/>
            <a:ext cx="3273856" cy="1791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5" name="Worksheet" r:id="rId10" imgW="3038454" imgH="1781292" progId="Excel.Sheet.8">
                    <p:embed/>
                  </p:oleObj>
                </mc:Choice>
                <mc:Fallback>
                  <p:oleObj name="Worksheet" r:id="rId10" imgW="3038454" imgH="1781292" progId="Excel.Sheet.8">
                    <p:embed/>
                    <p:pic>
                      <p:nvPicPr>
                        <p:cNvPr id="0" name="Диаграмма 6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6990" y="165267"/>
                          <a:ext cx="3273856" cy="17915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Прямоугольник 62"/>
            <p:cNvSpPr/>
            <p:nvPr/>
          </p:nvSpPr>
          <p:spPr>
            <a:xfrm>
              <a:off x="90682" y="1837548"/>
              <a:ext cx="3083592" cy="418834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36,2 %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129461" y="697218"/>
              <a:ext cx="1044813" cy="308776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64 балла</a:t>
              </a:r>
              <a:endParaRPr lang="ru-RU" sz="1050" dirty="0"/>
            </a:p>
          </p:txBody>
        </p:sp>
      </p:grpSp>
      <p:grpSp>
        <p:nvGrpSpPr>
          <p:cNvPr id="7" name="Группа 64"/>
          <p:cNvGrpSpPr>
            <a:grpSpLocks/>
          </p:cNvGrpSpPr>
          <p:nvPr/>
        </p:nvGrpSpPr>
        <p:grpSpPr bwMode="auto">
          <a:xfrm>
            <a:off x="5880100" y="2300288"/>
            <a:ext cx="3219450" cy="2165350"/>
            <a:chOff x="-150406" y="159153"/>
            <a:chExt cx="3324680" cy="208465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92224" y="159153"/>
              <a:ext cx="3082050" cy="1820253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93" name="Диаграмма 66"/>
            <p:cNvGraphicFramePr>
              <a:graphicFrameLocks/>
            </p:cNvGraphicFramePr>
            <p:nvPr/>
          </p:nvGraphicFramePr>
          <p:xfrm>
            <a:off x="-150406" y="160681"/>
            <a:ext cx="3265662" cy="1826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6" name="Worksheet" r:id="rId12" imgW="3076516" imgH="1847965" progId="Excel.Sheet.8">
                    <p:embed/>
                  </p:oleObj>
                </mc:Choice>
                <mc:Fallback>
                  <p:oleObj name="Worksheet" r:id="rId12" imgW="3076516" imgH="1847965" progId="Excel.Sheet.8">
                    <p:embed/>
                    <p:pic>
                      <p:nvPicPr>
                        <p:cNvPr id="0" name="Диаграмма 6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0406" y="160681"/>
                          <a:ext cx="3265662" cy="1826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Прямоугольник 67"/>
            <p:cNvSpPr/>
            <p:nvPr/>
          </p:nvSpPr>
          <p:spPr>
            <a:xfrm>
              <a:off x="92224" y="1825044"/>
              <a:ext cx="3082050" cy="418765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56,7 %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129984" y="697129"/>
              <a:ext cx="1044290" cy="308725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47 баллов</a:t>
              </a:r>
              <a:endParaRPr lang="ru-RU" sz="1050" dirty="0"/>
            </a:p>
          </p:txBody>
        </p:sp>
      </p:grpSp>
      <p:grpSp>
        <p:nvGrpSpPr>
          <p:cNvPr id="8" name="Группа 69"/>
          <p:cNvGrpSpPr>
            <a:grpSpLocks/>
          </p:cNvGrpSpPr>
          <p:nvPr/>
        </p:nvGrpSpPr>
        <p:grpSpPr bwMode="auto">
          <a:xfrm>
            <a:off x="8907463" y="2298700"/>
            <a:ext cx="3224213" cy="2178050"/>
            <a:chOff x="-156990" y="159153"/>
            <a:chExt cx="3331264" cy="2097229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90681" y="159153"/>
              <a:ext cx="3083593" cy="1820554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89" name="Диаграмма 71"/>
            <p:cNvGraphicFramePr>
              <a:graphicFrameLocks/>
            </p:cNvGraphicFramePr>
            <p:nvPr/>
          </p:nvGraphicFramePr>
          <p:xfrm>
            <a:off x="-156990" y="162210"/>
            <a:ext cx="3242692" cy="1791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7" name="Worksheet" r:id="rId14" imgW="3009841" imgH="1781292" progId="Excel.Sheet.8">
                    <p:embed/>
                  </p:oleObj>
                </mc:Choice>
                <mc:Fallback>
                  <p:oleObj name="Worksheet" r:id="rId14" imgW="3009841" imgH="1781292" progId="Excel.Sheet.8">
                    <p:embed/>
                    <p:pic>
                      <p:nvPicPr>
                        <p:cNvPr id="0" name="Диаграмма 7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6990" y="162210"/>
                          <a:ext cx="3242692" cy="17915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Прямоугольник 72"/>
            <p:cNvSpPr/>
            <p:nvPr/>
          </p:nvSpPr>
          <p:spPr>
            <a:xfrm>
              <a:off x="90681" y="1837548"/>
              <a:ext cx="3083593" cy="418834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26,7 %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129461" y="697218"/>
              <a:ext cx="1044813" cy="308776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38 баллов </a:t>
              </a:r>
              <a:endParaRPr lang="ru-RU" sz="1050" dirty="0"/>
            </a:p>
          </p:txBody>
        </p:sp>
      </p:grpSp>
      <p:grpSp>
        <p:nvGrpSpPr>
          <p:cNvPr id="9" name="Группа 74"/>
          <p:cNvGrpSpPr>
            <a:grpSpLocks/>
          </p:cNvGrpSpPr>
          <p:nvPr/>
        </p:nvGrpSpPr>
        <p:grpSpPr bwMode="auto">
          <a:xfrm>
            <a:off x="-188913" y="4548188"/>
            <a:ext cx="3222626" cy="2179637"/>
            <a:chOff x="-155350" y="159153"/>
            <a:chExt cx="3329624" cy="2097229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90682" y="159153"/>
              <a:ext cx="3083592" cy="1820756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85" name="Диаграмма 76"/>
            <p:cNvGraphicFramePr>
              <a:graphicFrameLocks/>
            </p:cNvGraphicFramePr>
            <p:nvPr/>
          </p:nvGraphicFramePr>
          <p:xfrm>
            <a:off x="-155350" y="166790"/>
            <a:ext cx="3245973" cy="1826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8" name="Worksheet" r:id="rId16" imgW="3057620" imgH="1847965" progId="Excel.Sheet.8">
                    <p:embed/>
                  </p:oleObj>
                </mc:Choice>
                <mc:Fallback>
                  <p:oleObj name="Worksheet" r:id="rId16" imgW="3057620" imgH="1847965" progId="Excel.Sheet.8">
                    <p:embed/>
                    <p:pic>
                      <p:nvPicPr>
                        <p:cNvPr id="0" name="Диаграмма 7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5350" y="166790"/>
                          <a:ext cx="3245973" cy="18268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Прямоугольник 77"/>
            <p:cNvSpPr/>
            <p:nvPr/>
          </p:nvSpPr>
          <p:spPr>
            <a:xfrm>
              <a:off x="90682" y="1837853"/>
              <a:ext cx="3083592" cy="418529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26,9%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129461" y="696826"/>
              <a:ext cx="1044813" cy="308551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33 балла</a:t>
              </a:r>
              <a:endParaRPr lang="ru-RU" sz="1050" dirty="0"/>
            </a:p>
          </p:txBody>
        </p:sp>
      </p:grpSp>
      <p:grpSp>
        <p:nvGrpSpPr>
          <p:cNvPr id="10" name="Группа 79"/>
          <p:cNvGrpSpPr>
            <a:grpSpLocks/>
          </p:cNvGrpSpPr>
          <p:nvPr/>
        </p:nvGrpSpPr>
        <p:grpSpPr bwMode="auto">
          <a:xfrm>
            <a:off x="2854325" y="4548188"/>
            <a:ext cx="3216275" cy="2179637"/>
            <a:chOff x="-148789" y="159153"/>
            <a:chExt cx="3323063" cy="2097229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90681" y="159153"/>
              <a:ext cx="3083593" cy="1820756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81" name="Диаграмма 81"/>
            <p:cNvGraphicFramePr>
              <a:graphicFrameLocks/>
            </p:cNvGraphicFramePr>
            <p:nvPr/>
          </p:nvGraphicFramePr>
          <p:xfrm>
            <a:off x="-148789" y="166790"/>
            <a:ext cx="3245974" cy="1826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9" name="Worksheet" r:id="rId18" imgW="3057620" imgH="1847965" progId="Excel.Sheet.8">
                    <p:embed/>
                  </p:oleObj>
                </mc:Choice>
                <mc:Fallback>
                  <p:oleObj name="Worksheet" r:id="rId18" imgW="3057620" imgH="1847965" progId="Excel.Sheet.8">
                    <p:embed/>
                    <p:pic>
                      <p:nvPicPr>
                        <p:cNvPr id="0" name="Диаграмма 8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48789" y="166790"/>
                          <a:ext cx="3245974" cy="18268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Прямоугольник 82"/>
            <p:cNvSpPr/>
            <p:nvPr/>
          </p:nvSpPr>
          <p:spPr>
            <a:xfrm>
              <a:off x="90681" y="1837853"/>
              <a:ext cx="3083593" cy="418529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17,4 %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129461" y="696826"/>
              <a:ext cx="1044813" cy="308551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27 баллов</a:t>
              </a:r>
              <a:endParaRPr lang="ru-RU" sz="1050" dirty="0"/>
            </a:p>
          </p:txBody>
        </p:sp>
      </p:grpSp>
      <p:grpSp>
        <p:nvGrpSpPr>
          <p:cNvPr id="11" name="Группа 89"/>
          <p:cNvGrpSpPr>
            <a:grpSpLocks/>
          </p:cNvGrpSpPr>
          <p:nvPr/>
        </p:nvGrpSpPr>
        <p:grpSpPr bwMode="auto">
          <a:xfrm>
            <a:off x="8923338" y="4545013"/>
            <a:ext cx="3221037" cy="2179637"/>
            <a:chOff x="-152045" y="159153"/>
            <a:chExt cx="3326319" cy="2097229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92224" y="159153"/>
              <a:ext cx="3082050" cy="1820756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77" name="Диаграмма 91"/>
            <p:cNvGraphicFramePr>
              <a:graphicFrameLocks/>
            </p:cNvGraphicFramePr>
            <p:nvPr/>
          </p:nvGraphicFramePr>
          <p:xfrm>
            <a:off x="-152045" y="169845"/>
            <a:ext cx="3244350" cy="1826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0" name="Worksheet" r:id="rId20" imgW="3057620" imgH="1847965" progId="Excel.Sheet.8">
                    <p:embed/>
                  </p:oleObj>
                </mc:Choice>
                <mc:Fallback>
                  <p:oleObj name="Worksheet" r:id="rId20" imgW="3057620" imgH="1847965" progId="Excel.Sheet.8">
                    <p:embed/>
                    <p:pic>
                      <p:nvPicPr>
                        <p:cNvPr id="0" name="Диаграмма 9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2045" y="169845"/>
                          <a:ext cx="3244350" cy="18268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Прямоугольник 92"/>
            <p:cNvSpPr/>
            <p:nvPr/>
          </p:nvSpPr>
          <p:spPr>
            <a:xfrm>
              <a:off x="92224" y="1837853"/>
              <a:ext cx="3082050" cy="418529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25 %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2129984" y="696826"/>
              <a:ext cx="1044290" cy="308551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20 баллов</a:t>
              </a:r>
              <a:endParaRPr lang="ru-RU" sz="1050" dirty="0"/>
            </a:p>
          </p:txBody>
        </p:sp>
      </p:grpSp>
      <p:grpSp>
        <p:nvGrpSpPr>
          <p:cNvPr id="12" name="Группа 94"/>
          <p:cNvGrpSpPr>
            <a:grpSpLocks/>
          </p:cNvGrpSpPr>
          <p:nvPr/>
        </p:nvGrpSpPr>
        <p:grpSpPr bwMode="auto">
          <a:xfrm>
            <a:off x="5880100" y="4540250"/>
            <a:ext cx="3219450" cy="2179638"/>
            <a:chOff x="-150406" y="157624"/>
            <a:chExt cx="3324680" cy="2098758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92224" y="159153"/>
              <a:ext cx="3082050" cy="1820553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73" name="Диаграмма 96"/>
            <p:cNvGraphicFramePr>
              <a:graphicFrameLocks/>
            </p:cNvGraphicFramePr>
            <p:nvPr/>
          </p:nvGraphicFramePr>
          <p:xfrm>
            <a:off x="-150406" y="157624"/>
            <a:ext cx="3214841" cy="1828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1" name="Worksheet" r:id="rId22" imgW="3029007" imgH="1847965" progId="Excel.Sheet.8">
                    <p:embed/>
                  </p:oleObj>
                </mc:Choice>
                <mc:Fallback>
                  <p:oleObj name="Worksheet" r:id="rId22" imgW="3029007" imgH="1847965" progId="Excel.Sheet.8">
                    <p:embed/>
                    <p:pic>
                      <p:nvPicPr>
                        <p:cNvPr id="0" name="Диаграмма 9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0406" y="157624"/>
                          <a:ext cx="3214841" cy="1828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Прямоугольник 97"/>
            <p:cNvSpPr/>
            <p:nvPr/>
          </p:nvSpPr>
          <p:spPr>
            <a:xfrm>
              <a:off x="92224" y="1837548"/>
              <a:ext cx="3082050" cy="418834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28,6 %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129984" y="697218"/>
              <a:ext cx="1044290" cy="308776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27 баллов</a:t>
              </a:r>
              <a:endParaRPr lang="ru-RU" sz="105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04788" y="845127"/>
            <a:ext cx="270466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C1077F"/>
                </a:solidFill>
                <a:latin typeface="+mn-lt"/>
              </a:rPr>
              <a:t>ТОП-10</a:t>
            </a:r>
            <a:endParaRPr lang="ru-RU" sz="4400" dirty="0">
              <a:solidFill>
                <a:srgbClr val="C1077F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solidFill>
                  <a:srgbClr val="C1077F"/>
                </a:solidFill>
                <a:latin typeface="+mn-lt"/>
              </a:rPr>
              <a:t>образовательных </a:t>
            </a:r>
          </a:p>
          <a:p>
            <a:pPr>
              <a:defRPr/>
            </a:pPr>
            <a:r>
              <a:rPr lang="ru-RU" sz="1600" dirty="0">
                <a:solidFill>
                  <a:srgbClr val="C1077F"/>
                </a:solidFill>
                <a:latin typeface="+mn-lt"/>
              </a:rPr>
              <a:t>Организаций с углубленным изучением предметов</a:t>
            </a:r>
          </a:p>
        </p:txBody>
      </p:sp>
      <p:sp>
        <p:nvSpPr>
          <p:cNvPr id="19470" name="Rectangle 1"/>
          <p:cNvSpPr>
            <a:spLocks noChangeArrowheads="1"/>
          </p:cNvSpPr>
          <p:nvPr/>
        </p:nvSpPr>
        <p:spPr bwMode="auto">
          <a:xfrm>
            <a:off x="90488" y="3040063"/>
            <a:ext cx="29257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200" i="1">
                <a:latin typeface="Cambria" pitchFamily="18" charset="0"/>
                <a:cs typeface="Times New Roman" pitchFamily="18" charset="0"/>
              </a:rPr>
              <a:t>*</a:t>
            </a:r>
            <a:r>
              <a:rPr lang="ru-RU" altLang="ru-RU" sz="1600" i="1">
                <a:latin typeface="Cambria" pitchFamily="18" charset="0"/>
                <a:cs typeface="Times New Roman" pitchFamily="18" charset="0"/>
              </a:rPr>
              <a:t>∑ баллов определялось </a:t>
            </a:r>
          </a:p>
          <a:p>
            <a:pPr eaLnBrk="1" hangingPunct="1"/>
            <a:r>
              <a:rPr lang="ru-RU" altLang="ru-RU" sz="1600" i="1">
                <a:latin typeface="Cambria" pitchFamily="18" charset="0"/>
                <a:cs typeface="Times New Roman" pitchFamily="18" charset="0"/>
              </a:rPr>
              <a:t>по формуле = </a:t>
            </a:r>
          </a:p>
          <a:p>
            <a:pPr eaLnBrk="1" hangingPunct="1"/>
            <a:r>
              <a:rPr lang="ru-RU" altLang="ru-RU" sz="1600" i="1">
                <a:latin typeface="Cambria" pitchFamily="18" charset="0"/>
                <a:cs typeface="Times New Roman" pitchFamily="18" charset="0"/>
              </a:rPr>
              <a:t>(кол-во участников х1) + (кол-во призеров х2) + </a:t>
            </a:r>
          </a:p>
          <a:p>
            <a:pPr eaLnBrk="1" hangingPunct="1"/>
            <a:r>
              <a:rPr lang="ru-RU" altLang="ru-RU" sz="1600" i="1">
                <a:latin typeface="Cambria" pitchFamily="18" charset="0"/>
                <a:cs typeface="Times New Roman" pitchFamily="18" charset="0"/>
              </a:rPr>
              <a:t>(кол-во победителей х3)</a:t>
            </a:r>
            <a:endParaRPr lang="ru-RU" altLang="ru-RU" sz="3600">
              <a:latin typeface="Cambria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03188" y="30162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Муниципальный этап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984500" cy="4403725"/>
          </a:xfrm>
          <a:prstGeom prst="rect">
            <a:avLst/>
          </a:prstGeom>
          <a:solidFill>
            <a:schemeClr val="bg1"/>
          </a:solidFill>
          <a:ln>
            <a:solidFill>
              <a:srgbClr val="C10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2838450" y="63500"/>
            <a:ext cx="3217863" cy="2179638"/>
            <a:chOff x="-150429" y="159153"/>
            <a:chExt cx="3324703" cy="209722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0682" y="159153"/>
              <a:ext cx="3083592" cy="1820755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509" name="Диаграмма 38"/>
            <p:cNvGraphicFramePr>
              <a:graphicFrameLocks/>
            </p:cNvGraphicFramePr>
            <p:nvPr/>
          </p:nvGraphicFramePr>
          <p:xfrm>
            <a:off x="-150429" y="159153"/>
            <a:ext cx="3306660" cy="2062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6" name="Worksheet" r:id="rId4" imgW="2609788" imgH="1752679" progId="Excel.Sheet.8">
                    <p:embed/>
                  </p:oleObj>
                </mc:Choice>
                <mc:Fallback>
                  <p:oleObj name="Worksheet" r:id="rId4" imgW="2609788" imgH="1752679" progId="Excel.Sheet.8">
                    <p:embed/>
                    <p:pic>
                      <p:nvPicPr>
                        <p:cNvPr id="0" name="Диаграмма 3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0429" y="159153"/>
                          <a:ext cx="3306660" cy="20620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Прямоугольник 39"/>
            <p:cNvSpPr/>
            <p:nvPr/>
          </p:nvSpPr>
          <p:spPr>
            <a:xfrm>
              <a:off x="90682" y="1837853"/>
              <a:ext cx="3083592" cy="418529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52,6 %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998543" y="696827"/>
              <a:ext cx="1175731" cy="241064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145 баллов</a:t>
              </a:r>
              <a:endParaRPr lang="ru-RU" sz="1050" dirty="0"/>
            </a:p>
          </p:txBody>
        </p:sp>
      </p:grpSp>
      <p:grpSp>
        <p:nvGrpSpPr>
          <p:cNvPr id="4" name="Группа 44"/>
          <p:cNvGrpSpPr>
            <a:grpSpLocks/>
          </p:cNvGrpSpPr>
          <p:nvPr/>
        </p:nvGrpSpPr>
        <p:grpSpPr bwMode="auto">
          <a:xfrm>
            <a:off x="5880100" y="68263"/>
            <a:ext cx="3219450" cy="2178050"/>
            <a:chOff x="-152070" y="159153"/>
            <a:chExt cx="3326344" cy="2097229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90681" y="159153"/>
              <a:ext cx="3083593" cy="1820553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505" name="Диаграмма 46"/>
            <p:cNvGraphicFramePr>
              <a:graphicFrameLocks/>
            </p:cNvGraphicFramePr>
            <p:nvPr/>
          </p:nvGraphicFramePr>
          <p:xfrm>
            <a:off x="-152070" y="169853"/>
            <a:ext cx="3216451" cy="1826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7" name="Worksheet" r:id="rId6" imgW="3029007" imgH="1847965" progId="Excel.Sheet.8">
                    <p:embed/>
                  </p:oleObj>
                </mc:Choice>
                <mc:Fallback>
                  <p:oleObj name="Worksheet" r:id="rId6" imgW="3029007" imgH="1847965" progId="Excel.Sheet.8">
                    <p:embed/>
                    <p:pic>
                      <p:nvPicPr>
                        <p:cNvPr id="0" name="Диаграмма 4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2070" y="169853"/>
                          <a:ext cx="3216451" cy="18266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Прямоугольник 47"/>
            <p:cNvSpPr/>
            <p:nvPr/>
          </p:nvSpPr>
          <p:spPr>
            <a:xfrm>
              <a:off x="90681" y="1837548"/>
              <a:ext cx="3083593" cy="418834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32,4 %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129461" y="697218"/>
              <a:ext cx="1044813" cy="308776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98 баллов</a:t>
              </a:r>
              <a:endParaRPr lang="ru-RU" sz="1050" dirty="0"/>
            </a:p>
          </p:txBody>
        </p:sp>
      </p:grpSp>
      <p:grpSp>
        <p:nvGrpSpPr>
          <p:cNvPr id="5" name="Группа 49"/>
          <p:cNvGrpSpPr>
            <a:grpSpLocks/>
          </p:cNvGrpSpPr>
          <p:nvPr/>
        </p:nvGrpSpPr>
        <p:grpSpPr bwMode="auto">
          <a:xfrm>
            <a:off x="8907463" y="68263"/>
            <a:ext cx="3222625" cy="2178050"/>
            <a:chOff x="-155349" y="159153"/>
            <a:chExt cx="3329623" cy="2097229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90682" y="159153"/>
              <a:ext cx="3083592" cy="1820553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501" name="Диаграмма 51"/>
            <p:cNvGraphicFramePr>
              <a:graphicFrameLocks/>
            </p:cNvGraphicFramePr>
            <p:nvPr/>
          </p:nvGraphicFramePr>
          <p:xfrm>
            <a:off x="-155349" y="169853"/>
            <a:ext cx="3214808" cy="1826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8" name="Worksheet" r:id="rId8" imgW="3029007" imgH="1847965" progId="Excel.Sheet.8">
                    <p:embed/>
                  </p:oleObj>
                </mc:Choice>
                <mc:Fallback>
                  <p:oleObj name="Worksheet" r:id="rId8" imgW="3029007" imgH="1847965" progId="Excel.Sheet.8">
                    <p:embed/>
                    <p:pic>
                      <p:nvPicPr>
                        <p:cNvPr id="0" name="Диаграмма 5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5349" y="169853"/>
                          <a:ext cx="3214808" cy="18266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Прямоугольник 52"/>
            <p:cNvSpPr/>
            <p:nvPr/>
          </p:nvSpPr>
          <p:spPr>
            <a:xfrm>
              <a:off x="90682" y="1837548"/>
              <a:ext cx="3083592" cy="418834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23,1 %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129461" y="697218"/>
              <a:ext cx="1044813" cy="308776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96 баллов</a:t>
              </a:r>
              <a:endParaRPr lang="ru-RU" sz="1050" dirty="0"/>
            </a:p>
          </p:txBody>
        </p:sp>
      </p:grpSp>
      <p:grpSp>
        <p:nvGrpSpPr>
          <p:cNvPr id="6" name="Группа 59"/>
          <p:cNvGrpSpPr>
            <a:grpSpLocks/>
          </p:cNvGrpSpPr>
          <p:nvPr/>
        </p:nvGrpSpPr>
        <p:grpSpPr bwMode="auto">
          <a:xfrm>
            <a:off x="2854325" y="2295525"/>
            <a:ext cx="3357563" cy="2178050"/>
            <a:chOff x="-156990" y="159153"/>
            <a:chExt cx="3469041" cy="2097229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90682" y="159153"/>
              <a:ext cx="3083592" cy="1820554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97" name="Диаграмма 61"/>
            <p:cNvGraphicFramePr>
              <a:graphicFrameLocks/>
            </p:cNvGraphicFramePr>
            <p:nvPr/>
          </p:nvGraphicFramePr>
          <p:xfrm>
            <a:off x="-156990" y="165267"/>
            <a:ext cx="3469041" cy="1791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9" name="Диаграмма" r:id="rId10" imgW="3219585" imgH="1781292" progId="Excel.Sheet.8">
                    <p:embed/>
                  </p:oleObj>
                </mc:Choice>
                <mc:Fallback>
                  <p:oleObj name="Диаграмма" r:id="rId10" imgW="3219585" imgH="1781292" progId="Excel.Sheet.8">
                    <p:embed/>
                    <p:pic>
                      <p:nvPicPr>
                        <p:cNvPr id="0" name="Диаграмма 6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6990" y="165267"/>
                          <a:ext cx="3469041" cy="17915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Прямоугольник 62"/>
            <p:cNvSpPr/>
            <p:nvPr/>
          </p:nvSpPr>
          <p:spPr>
            <a:xfrm>
              <a:off x="90682" y="1837548"/>
              <a:ext cx="3083592" cy="418834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31,6 %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129461" y="697218"/>
              <a:ext cx="1044813" cy="308776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75 баллов</a:t>
              </a:r>
              <a:endParaRPr lang="ru-RU" sz="1050" dirty="0"/>
            </a:p>
          </p:txBody>
        </p:sp>
      </p:grpSp>
      <p:grpSp>
        <p:nvGrpSpPr>
          <p:cNvPr id="7" name="Группа 64"/>
          <p:cNvGrpSpPr>
            <a:grpSpLocks/>
          </p:cNvGrpSpPr>
          <p:nvPr/>
        </p:nvGrpSpPr>
        <p:grpSpPr bwMode="auto">
          <a:xfrm>
            <a:off x="5880100" y="2300288"/>
            <a:ext cx="3219450" cy="2165350"/>
            <a:chOff x="-150406" y="159153"/>
            <a:chExt cx="3324680" cy="208465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92224" y="159153"/>
              <a:ext cx="3082050" cy="1820253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93" name="Диаграмма 66"/>
            <p:cNvGraphicFramePr>
              <a:graphicFrameLocks/>
            </p:cNvGraphicFramePr>
            <p:nvPr/>
          </p:nvGraphicFramePr>
          <p:xfrm>
            <a:off x="-150406" y="160681"/>
            <a:ext cx="3205005" cy="1826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0" name="Worksheet" r:id="rId12" imgW="3019559" imgH="1847965" progId="Excel.Sheet.8">
                    <p:embed/>
                  </p:oleObj>
                </mc:Choice>
                <mc:Fallback>
                  <p:oleObj name="Worksheet" r:id="rId12" imgW="3019559" imgH="1847965" progId="Excel.Sheet.8">
                    <p:embed/>
                    <p:pic>
                      <p:nvPicPr>
                        <p:cNvPr id="0" name="Диаграмма 6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0406" y="160681"/>
                          <a:ext cx="3205005" cy="1826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Прямоугольник 67"/>
            <p:cNvSpPr/>
            <p:nvPr/>
          </p:nvSpPr>
          <p:spPr>
            <a:xfrm>
              <a:off x="92224" y="1825044"/>
              <a:ext cx="3082050" cy="418765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48 %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129984" y="697129"/>
              <a:ext cx="1044290" cy="308725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74 балла</a:t>
              </a:r>
              <a:endParaRPr lang="ru-RU" sz="1050" dirty="0"/>
            </a:p>
          </p:txBody>
        </p:sp>
      </p:grpSp>
      <p:grpSp>
        <p:nvGrpSpPr>
          <p:cNvPr id="8" name="Группа 69"/>
          <p:cNvGrpSpPr>
            <a:grpSpLocks/>
          </p:cNvGrpSpPr>
          <p:nvPr/>
        </p:nvGrpSpPr>
        <p:grpSpPr bwMode="auto">
          <a:xfrm>
            <a:off x="8907463" y="2298700"/>
            <a:ext cx="3357562" cy="2178050"/>
            <a:chOff x="-156990" y="159153"/>
            <a:chExt cx="3469041" cy="2097229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90681" y="159153"/>
              <a:ext cx="3083593" cy="1820554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89" name="Диаграмма 71"/>
            <p:cNvGraphicFramePr>
              <a:graphicFrameLocks/>
            </p:cNvGraphicFramePr>
            <p:nvPr/>
          </p:nvGraphicFramePr>
          <p:xfrm>
            <a:off x="-156990" y="162210"/>
            <a:ext cx="3469041" cy="1791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1" name="Диаграмма" r:id="rId14" imgW="3219585" imgH="1781292" progId="Excel.Sheet.8">
                    <p:embed/>
                  </p:oleObj>
                </mc:Choice>
                <mc:Fallback>
                  <p:oleObj name="Диаграмма" r:id="rId14" imgW="3219585" imgH="1781292" progId="Excel.Sheet.8">
                    <p:embed/>
                    <p:pic>
                      <p:nvPicPr>
                        <p:cNvPr id="0" name="Диаграмма 7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6990" y="162210"/>
                          <a:ext cx="3469041" cy="17915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Прямоугольник 72"/>
            <p:cNvSpPr/>
            <p:nvPr/>
          </p:nvSpPr>
          <p:spPr>
            <a:xfrm>
              <a:off x="90681" y="1837548"/>
              <a:ext cx="3083593" cy="418834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22 %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129461" y="697218"/>
              <a:ext cx="1044813" cy="308776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72 балла</a:t>
              </a:r>
              <a:endParaRPr lang="ru-RU" sz="1050" dirty="0"/>
            </a:p>
          </p:txBody>
        </p:sp>
      </p:grpSp>
      <p:grpSp>
        <p:nvGrpSpPr>
          <p:cNvPr id="9" name="Группа 74"/>
          <p:cNvGrpSpPr>
            <a:grpSpLocks/>
          </p:cNvGrpSpPr>
          <p:nvPr/>
        </p:nvGrpSpPr>
        <p:grpSpPr bwMode="auto">
          <a:xfrm>
            <a:off x="-188913" y="4548188"/>
            <a:ext cx="3222626" cy="2179637"/>
            <a:chOff x="-155350" y="159153"/>
            <a:chExt cx="3329624" cy="2097229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90682" y="159153"/>
              <a:ext cx="3083592" cy="1820756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85" name="Диаграмма 76"/>
            <p:cNvGraphicFramePr>
              <a:graphicFrameLocks/>
            </p:cNvGraphicFramePr>
            <p:nvPr/>
          </p:nvGraphicFramePr>
          <p:xfrm>
            <a:off x="-155350" y="166790"/>
            <a:ext cx="3216449" cy="1826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2" name="Worksheet" r:id="rId16" imgW="3029007" imgH="1847965" progId="Excel.Sheet.8">
                    <p:embed/>
                  </p:oleObj>
                </mc:Choice>
                <mc:Fallback>
                  <p:oleObj name="Worksheet" r:id="rId16" imgW="3029007" imgH="1847965" progId="Excel.Sheet.8">
                    <p:embed/>
                    <p:pic>
                      <p:nvPicPr>
                        <p:cNvPr id="0" name="Диаграмма 7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5350" y="166790"/>
                          <a:ext cx="3216449" cy="18268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Прямоугольник 77"/>
            <p:cNvSpPr/>
            <p:nvPr/>
          </p:nvSpPr>
          <p:spPr>
            <a:xfrm>
              <a:off x="90682" y="1837853"/>
              <a:ext cx="3083592" cy="418529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45,8 %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129461" y="696826"/>
              <a:ext cx="1044813" cy="308551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70 баллов</a:t>
              </a:r>
              <a:endParaRPr lang="ru-RU" sz="1050" dirty="0"/>
            </a:p>
          </p:txBody>
        </p:sp>
      </p:grpSp>
      <p:grpSp>
        <p:nvGrpSpPr>
          <p:cNvPr id="10" name="Группа 79"/>
          <p:cNvGrpSpPr>
            <a:grpSpLocks/>
          </p:cNvGrpSpPr>
          <p:nvPr/>
        </p:nvGrpSpPr>
        <p:grpSpPr bwMode="auto">
          <a:xfrm>
            <a:off x="2854325" y="4548188"/>
            <a:ext cx="3216275" cy="2179637"/>
            <a:chOff x="-148789" y="159153"/>
            <a:chExt cx="3323063" cy="2097229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90681" y="159153"/>
              <a:ext cx="3083593" cy="1820756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81" name="Диаграмма 81"/>
            <p:cNvGraphicFramePr>
              <a:graphicFrameLocks/>
            </p:cNvGraphicFramePr>
            <p:nvPr/>
          </p:nvGraphicFramePr>
          <p:xfrm>
            <a:off x="-148789" y="166790"/>
            <a:ext cx="3216450" cy="1826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3" name="Worksheet" r:id="rId18" imgW="3029007" imgH="1847965" progId="Excel.Sheet.8">
                    <p:embed/>
                  </p:oleObj>
                </mc:Choice>
                <mc:Fallback>
                  <p:oleObj name="Worksheet" r:id="rId18" imgW="3029007" imgH="1847965" progId="Excel.Sheet.8">
                    <p:embed/>
                    <p:pic>
                      <p:nvPicPr>
                        <p:cNvPr id="0" name="Диаграмма 8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48789" y="166790"/>
                          <a:ext cx="3216450" cy="18268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Прямоугольник 82"/>
            <p:cNvSpPr/>
            <p:nvPr/>
          </p:nvSpPr>
          <p:spPr>
            <a:xfrm>
              <a:off x="90681" y="1837853"/>
              <a:ext cx="3083593" cy="418529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30,2 %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129461" y="696826"/>
              <a:ext cx="1044813" cy="308551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69 баллов</a:t>
              </a:r>
              <a:endParaRPr lang="ru-RU" sz="1050" dirty="0"/>
            </a:p>
          </p:txBody>
        </p:sp>
      </p:grpSp>
      <p:grpSp>
        <p:nvGrpSpPr>
          <p:cNvPr id="11" name="Группа 89"/>
          <p:cNvGrpSpPr>
            <a:grpSpLocks/>
          </p:cNvGrpSpPr>
          <p:nvPr/>
        </p:nvGrpSpPr>
        <p:grpSpPr bwMode="auto">
          <a:xfrm>
            <a:off x="8923338" y="4545013"/>
            <a:ext cx="3221037" cy="2179637"/>
            <a:chOff x="-152045" y="159153"/>
            <a:chExt cx="3326319" cy="2097229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92224" y="159153"/>
              <a:ext cx="3082050" cy="1820756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77" name="Диаграмма 91"/>
            <p:cNvGraphicFramePr>
              <a:graphicFrameLocks/>
            </p:cNvGraphicFramePr>
            <p:nvPr/>
          </p:nvGraphicFramePr>
          <p:xfrm>
            <a:off x="-152045" y="169845"/>
            <a:ext cx="3244350" cy="1826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4" name="Worksheet" r:id="rId20" imgW="3057620" imgH="1847965" progId="Excel.Sheet.8">
                    <p:embed/>
                  </p:oleObj>
                </mc:Choice>
                <mc:Fallback>
                  <p:oleObj name="Worksheet" r:id="rId20" imgW="3057620" imgH="1847965" progId="Excel.Sheet.8">
                    <p:embed/>
                    <p:pic>
                      <p:nvPicPr>
                        <p:cNvPr id="0" name="Диаграмма 9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2045" y="169845"/>
                          <a:ext cx="3244350" cy="18268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Прямоугольник 92"/>
            <p:cNvSpPr/>
            <p:nvPr/>
          </p:nvSpPr>
          <p:spPr>
            <a:xfrm>
              <a:off x="92224" y="1837853"/>
              <a:ext cx="3082050" cy="418529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23,3 %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2129984" y="696826"/>
              <a:ext cx="1044290" cy="308551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53 балла</a:t>
              </a:r>
              <a:endParaRPr lang="ru-RU" sz="1050" dirty="0"/>
            </a:p>
          </p:txBody>
        </p:sp>
      </p:grpSp>
      <p:grpSp>
        <p:nvGrpSpPr>
          <p:cNvPr id="12" name="Группа 94"/>
          <p:cNvGrpSpPr>
            <a:grpSpLocks/>
          </p:cNvGrpSpPr>
          <p:nvPr/>
        </p:nvGrpSpPr>
        <p:grpSpPr bwMode="auto">
          <a:xfrm>
            <a:off x="5880100" y="4540250"/>
            <a:ext cx="3219450" cy="2179638"/>
            <a:chOff x="-150406" y="157624"/>
            <a:chExt cx="3324680" cy="2098758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92224" y="159153"/>
              <a:ext cx="3082050" cy="1820553"/>
            </a:xfrm>
            <a:prstGeom prst="rect">
              <a:avLst/>
            </a:prstGeom>
            <a:noFill/>
            <a:ln>
              <a:solidFill>
                <a:srgbClr val="C10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9473" name="Диаграмма 96"/>
            <p:cNvGraphicFramePr>
              <a:graphicFrameLocks/>
            </p:cNvGraphicFramePr>
            <p:nvPr/>
          </p:nvGraphicFramePr>
          <p:xfrm>
            <a:off x="-150406" y="157624"/>
            <a:ext cx="3245989" cy="1828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5" name="Worksheet" r:id="rId22" imgW="3057620" imgH="1847965" progId="Excel.Sheet.8">
                    <p:embed/>
                  </p:oleObj>
                </mc:Choice>
                <mc:Fallback>
                  <p:oleObj name="Worksheet" r:id="rId22" imgW="3057620" imgH="1847965" progId="Excel.Sheet.8">
                    <p:embed/>
                    <p:pic>
                      <p:nvPicPr>
                        <p:cNvPr id="0" name="Диаграмма 9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0406" y="157624"/>
                          <a:ext cx="3245989" cy="1828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Прямоугольник 97"/>
            <p:cNvSpPr/>
            <p:nvPr/>
          </p:nvSpPr>
          <p:spPr>
            <a:xfrm>
              <a:off x="92224" y="1837548"/>
              <a:ext cx="3082050" cy="418834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/>
                <a:t>18,2 %</a:t>
              </a:r>
              <a:r>
                <a:rPr lang="en-US" sz="2000" b="1" dirty="0"/>
                <a:t> </a:t>
              </a:r>
              <a:r>
                <a:rPr lang="ru-RU" sz="1200" dirty="0"/>
                <a:t>результативность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129984" y="697218"/>
              <a:ext cx="1044290" cy="308776"/>
            </a:xfrm>
            <a:prstGeom prst="rect">
              <a:avLst/>
            </a:prstGeom>
            <a:solidFill>
              <a:srgbClr val="C1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/>
                <a:t>65 баллов</a:t>
              </a:r>
              <a:endParaRPr lang="ru-RU" sz="105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04788" y="845127"/>
            <a:ext cx="27046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C1077F"/>
                </a:solidFill>
                <a:latin typeface="+mn-lt"/>
              </a:rPr>
              <a:t>ТОП-10</a:t>
            </a:r>
            <a:endParaRPr lang="ru-RU" sz="4400" dirty="0">
              <a:solidFill>
                <a:srgbClr val="C1077F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solidFill>
                  <a:srgbClr val="C1077F"/>
                </a:solidFill>
                <a:latin typeface="+mn-lt"/>
              </a:rPr>
              <a:t>Средних общеобразовательных организаций</a:t>
            </a:r>
          </a:p>
        </p:txBody>
      </p:sp>
      <p:sp>
        <p:nvSpPr>
          <p:cNvPr id="19470" name="Rectangle 1"/>
          <p:cNvSpPr>
            <a:spLocks noChangeArrowheads="1"/>
          </p:cNvSpPr>
          <p:nvPr/>
        </p:nvSpPr>
        <p:spPr bwMode="auto">
          <a:xfrm>
            <a:off x="90488" y="3040063"/>
            <a:ext cx="29257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200" i="1">
                <a:latin typeface="Cambria" pitchFamily="18" charset="0"/>
                <a:cs typeface="Times New Roman" pitchFamily="18" charset="0"/>
              </a:rPr>
              <a:t>*</a:t>
            </a:r>
            <a:r>
              <a:rPr lang="ru-RU" altLang="ru-RU" sz="1600" i="1">
                <a:latin typeface="Cambria" pitchFamily="18" charset="0"/>
                <a:cs typeface="Times New Roman" pitchFamily="18" charset="0"/>
              </a:rPr>
              <a:t>∑ баллов определялось </a:t>
            </a:r>
          </a:p>
          <a:p>
            <a:pPr eaLnBrk="1" hangingPunct="1"/>
            <a:r>
              <a:rPr lang="ru-RU" altLang="ru-RU" sz="1600" i="1">
                <a:latin typeface="Cambria" pitchFamily="18" charset="0"/>
                <a:cs typeface="Times New Roman" pitchFamily="18" charset="0"/>
              </a:rPr>
              <a:t>по формуле = </a:t>
            </a:r>
          </a:p>
          <a:p>
            <a:pPr eaLnBrk="1" hangingPunct="1"/>
            <a:r>
              <a:rPr lang="ru-RU" altLang="ru-RU" sz="1600" i="1">
                <a:latin typeface="Cambria" pitchFamily="18" charset="0"/>
                <a:cs typeface="Times New Roman" pitchFamily="18" charset="0"/>
              </a:rPr>
              <a:t>(кол-во участников х1) + (кол-во призеров х2) + </a:t>
            </a:r>
          </a:p>
          <a:p>
            <a:pPr eaLnBrk="1" hangingPunct="1"/>
            <a:r>
              <a:rPr lang="ru-RU" altLang="ru-RU" sz="1600" i="1">
                <a:latin typeface="Cambria" pitchFamily="18" charset="0"/>
                <a:cs typeface="Times New Roman" pitchFamily="18" charset="0"/>
              </a:rPr>
              <a:t>(кол-во победителей х3)</a:t>
            </a:r>
            <a:endParaRPr lang="ru-RU" altLang="ru-RU" sz="3600">
              <a:latin typeface="Cambria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03188" y="30162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Муниципальный этап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3" cstate="print"/>
          <a:srcRect t="41377" b="37328"/>
          <a:stretch>
            <a:fillRect/>
          </a:stretch>
        </p:blipFill>
        <p:spPr bwMode="auto">
          <a:xfrm>
            <a:off x="28575" y="-12700"/>
            <a:ext cx="12177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309563" y="307601"/>
            <a:ext cx="12501563" cy="1393825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Победители муниципального этапа по нескольким предметам</a:t>
            </a:r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5689600" y="315913"/>
            <a:ext cx="7169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                                         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150" y="39688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00" y="125413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2" y="1705356"/>
          <a:ext cx="12192001" cy="5152644"/>
        </p:xfrm>
        <a:graphic>
          <a:graphicData uri="http://schemas.openxmlformats.org/drawingml/2006/table">
            <a:tbl>
              <a:tblPr/>
              <a:tblGrid>
                <a:gridCol w="272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1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5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ФИ победителя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Образовательная организация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Авдеева </a:t>
                      </a:r>
                      <a:r>
                        <a:rPr lang="ru-RU" sz="1400" dirty="0" err="1">
                          <a:latin typeface="+mn-lt"/>
                          <a:ea typeface="Times New Roman"/>
                          <a:cs typeface="Times New Roman"/>
                        </a:rPr>
                        <a:t>Ульяна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право, обществознание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ГБОУ УР "ЭМЛи №29"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Королева Анастасия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физика, русский язык, математика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"ЭМЛи №29"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Кривов Георгий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информатика, математика, экономика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"ЭМЛи №29"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Times New Roman"/>
                          <a:cs typeface="Times New Roman"/>
                        </a:rPr>
                        <a:t>Курдюкова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 Анна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искусство (МХК), русский язык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"ЭМЛи №29"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Лихачев Алексей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экономика, информатика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"ЭМЛи №29"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Мосолов Владислав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немецкий язык, информатика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"ЭМЛи №29"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Некрасова Дарья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информатика, математика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"ЭМЛи №29"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Times New Roman"/>
                          <a:cs typeface="Times New Roman"/>
                        </a:rPr>
                        <a:t>Немтинов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 Михаил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право, обществознание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"ЭМЛи №29"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Осипова Дилия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литература, русский язык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"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ЭМЛи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№29"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Плеханов Илья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право, обществознание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"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ЭМЛи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№29"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Полищук Мария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история, математика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"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ЭМЛи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№29"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Фуреев Роман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немецкий язык, английский язык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"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ЭМЛи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№29"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Афанасьев Вячеслав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биология, экология, математика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ГБОУ УР «Лицей №41»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Бабушкин Илья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география, экология, история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ГБОУ УР «Лицей №41»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Борцов Евгений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география, информатика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ГБОУ УР «Лицей №41»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Килин Андрей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физика, информатика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ГБОУ УР «Лицей №41»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Кудрявцева Анна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биология, экология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ГБОУ УР «Лицей №41»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Рыбина Софья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биология, математика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ГБОУ УР «Лицей №41»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Савинов Лев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биология, химия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ГБОУ УР «Лицей №41»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Стрелков Платон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история, русский язык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ГБОУ УР «Лицей №41»</a:t>
                      </a:r>
                    </a:p>
                  </a:txBody>
                  <a:tcPr marL="65599" marR="655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3" cstate="print"/>
          <a:srcRect t="41377" b="37328"/>
          <a:stretch>
            <a:fillRect/>
          </a:stretch>
        </p:blipFill>
        <p:spPr bwMode="auto">
          <a:xfrm>
            <a:off x="28575" y="-12700"/>
            <a:ext cx="12177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309563" y="307601"/>
            <a:ext cx="12501563" cy="1393825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Победители муниципального этапа по нескольким предметам</a:t>
            </a:r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5689600" y="315913"/>
            <a:ext cx="7169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                                         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150" y="39688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00" y="125413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722745"/>
          <a:ext cx="12192000" cy="4960692"/>
        </p:xfrm>
        <a:graphic>
          <a:graphicData uri="http://schemas.openxmlformats.org/drawingml/2006/table">
            <a:tbl>
              <a:tblPr/>
              <a:tblGrid>
                <a:gridCol w="273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9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ФИ победителя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Образовательная организация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Баранова Юлия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физика, математика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МБОУ «ИЕГЛ «Школа-30»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Times New Roman"/>
                          <a:cs typeface="Times New Roman"/>
                        </a:rPr>
                        <a:t>Бессонницына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 Анастасия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химия, биология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МБОУ «ИЕГЛ «Школа-30»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Times New Roman"/>
                          <a:cs typeface="Times New Roman"/>
                        </a:rPr>
                        <a:t>Июдина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 Варвара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право, обществознание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МБОУ «ИЕГЛ «Школа-30»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Корнилов Дмитрий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история, искусство (МХК)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МБОУ «ИЕГЛ «Школа-30»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Times New Roman"/>
                          <a:cs typeface="Times New Roman"/>
                        </a:rPr>
                        <a:t>Харанжевский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 Виктор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физика, астрономия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МБОУ «ИЕГЛ «Школа-30»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Михайлова Дарья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французский язык, биология, экология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МАОУ «ЛИЦЕЙ №25»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Times New Roman"/>
                          <a:cs typeface="Times New Roman"/>
                        </a:rPr>
                        <a:t>Яппаров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 Василь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биология, география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МАОУ «ЛИЦЕЙ №25»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Невоструев Тимур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биология, химия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МБОУ "СОШ №32"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Романенко Анастасия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биология, экология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МБОУ "СОШ №32"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Дмитриева Анна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право, обществознание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МАОУ "Гимназия №56"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Овчаренко Софья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литература, история, химия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МБОУ «СОШ №16»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Зорин Дмитрий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информатика, математика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МБОУ «СОШ №50»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Стерхова Екатерина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русский язык, технология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МБОУ «СОШ №89»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1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Григорьев Матвей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физика, информатика, математика, астрономия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МБОУ «СОШ №91 имени Надежды Курченко»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Новоселова Дарья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право, обществознание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МБОУ «СЭЛ №45»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Ризванов Тимур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химия, астрономия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ГБОУ УР «Лицей №14»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3" cstate="print"/>
          <a:srcRect t="41377" b="37328"/>
          <a:stretch>
            <a:fillRect/>
          </a:stretch>
        </p:blipFill>
        <p:spPr bwMode="auto">
          <a:xfrm>
            <a:off x="28575" y="-12700"/>
            <a:ext cx="12177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15913"/>
            <a:ext cx="12501563" cy="1393825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5689600" y="315913"/>
            <a:ext cx="7169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                                         МУНИЦИПАЛЬНЫЙ ЭТАП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150" y="39688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00" y="125413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58982" y="2175164"/>
            <a:ext cx="10515600" cy="3976254"/>
          </a:xfrm>
        </p:spPr>
        <p:txBody>
          <a:bodyPr/>
          <a:lstStyle/>
          <a:p>
            <a:pPr algn="l"/>
            <a:r>
              <a:rPr lang="ru-RU" b="1" dirty="0"/>
              <a:t>В ТОП-5 высоких показателей качества выступления обучающихся вошли следующие общеобразовательные предметы:</a:t>
            </a:r>
          </a:p>
          <a:p>
            <a:pPr algn="l"/>
            <a:endParaRPr lang="ru-RU" b="1" dirty="0"/>
          </a:p>
          <a:p>
            <a:pPr lvl="0" algn="l"/>
            <a:r>
              <a:rPr lang="ru-RU" dirty="0"/>
              <a:t>- «Физическая культура» - 95,02%;</a:t>
            </a:r>
          </a:p>
          <a:p>
            <a:pPr lvl="0" algn="l"/>
            <a:r>
              <a:rPr lang="ru-RU" dirty="0"/>
              <a:t>- «Технология, техника и техническое творчество» - 83,08%;</a:t>
            </a:r>
          </a:p>
          <a:p>
            <a:pPr lvl="0" algn="l"/>
            <a:r>
              <a:rPr lang="ru-RU" dirty="0"/>
              <a:t>- «Технология, культура дома и дизайн» - 80,77%;</a:t>
            </a:r>
          </a:p>
          <a:p>
            <a:pPr lvl="0" algn="l"/>
            <a:r>
              <a:rPr lang="ru-RU" dirty="0"/>
              <a:t>- «Русский язык» - 51,20%</a:t>
            </a:r>
          </a:p>
          <a:p>
            <a:pPr algn="l"/>
            <a:r>
              <a:rPr lang="ru-RU" dirty="0"/>
              <a:t>- «Итальянский язык» -50,00%.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3" cstate="print"/>
          <a:srcRect t="41377" b="37328"/>
          <a:stretch>
            <a:fillRect/>
          </a:stretch>
        </p:blipFill>
        <p:spPr bwMode="auto">
          <a:xfrm>
            <a:off x="28575" y="-12700"/>
            <a:ext cx="12177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15913"/>
            <a:ext cx="12501563" cy="1393825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5689600" y="315913"/>
            <a:ext cx="7169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                                         МУНИЦИПАЛЬНЫЙ ЭТАП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150" y="39688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00" y="125413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58982" y="2175164"/>
            <a:ext cx="10515600" cy="3976254"/>
          </a:xfrm>
        </p:spPr>
        <p:txBody>
          <a:bodyPr/>
          <a:lstStyle/>
          <a:p>
            <a:pPr algn="l"/>
            <a:r>
              <a:rPr lang="ru-RU" b="1" dirty="0"/>
              <a:t>В числе предметов с самыми низкими качественными результатами оказались: </a:t>
            </a:r>
          </a:p>
          <a:p>
            <a:pPr algn="l"/>
            <a:endParaRPr lang="ru-RU" dirty="0"/>
          </a:p>
          <a:p>
            <a:pPr lvl="0" algn="l"/>
            <a:r>
              <a:rPr lang="ru-RU" dirty="0"/>
              <a:t>- «Астрономия» - 10,91%;</a:t>
            </a:r>
          </a:p>
          <a:p>
            <a:pPr lvl="0" algn="l"/>
            <a:r>
              <a:rPr lang="ru-RU" dirty="0"/>
              <a:t>- «История» - 11,76%;</a:t>
            </a:r>
          </a:p>
          <a:p>
            <a:pPr lvl="0" algn="l"/>
            <a:r>
              <a:rPr lang="ru-RU" dirty="0"/>
              <a:t>- «Химия» - 14,89%;</a:t>
            </a:r>
          </a:p>
          <a:p>
            <a:pPr lvl="0" algn="l"/>
            <a:r>
              <a:rPr lang="ru-RU" dirty="0"/>
              <a:t>- «Испанский язык» - 16,67 %;</a:t>
            </a:r>
          </a:p>
          <a:p>
            <a:pPr lvl="0" algn="l"/>
            <a:r>
              <a:rPr lang="ru-RU" dirty="0"/>
              <a:t>- «Физика» - 17,37 %.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7704138" y="3600450"/>
            <a:ext cx="3749675" cy="815975"/>
          </a:xfrm>
          <a:prstGeom prst="rect">
            <a:avLst/>
          </a:prstGeom>
          <a:solidFill>
            <a:srgbClr val="E60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700963" y="2019300"/>
            <a:ext cx="3751262" cy="793750"/>
          </a:xfrm>
          <a:prstGeom prst="rect">
            <a:avLst/>
          </a:prstGeom>
          <a:solidFill>
            <a:srgbClr val="E60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5124" name="Группа 7"/>
          <p:cNvGrpSpPr>
            <a:grpSpLocks/>
          </p:cNvGrpSpPr>
          <p:nvPr/>
        </p:nvGrpSpPr>
        <p:grpSpPr bwMode="auto">
          <a:xfrm>
            <a:off x="3481388" y="2014538"/>
            <a:ext cx="12192000" cy="968375"/>
            <a:chOff x="3480706" y="2031092"/>
            <a:chExt cx="12191998" cy="9695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555568" y="2031092"/>
              <a:ext cx="2160588" cy="96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701867" y="2816278"/>
              <a:ext cx="3749674" cy="184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59" name="Прямоугольник 15"/>
            <p:cNvSpPr>
              <a:spLocks noChangeArrowheads="1"/>
            </p:cNvSpPr>
            <p:nvPr/>
          </p:nvSpPr>
          <p:spPr bwMode="auto">
            <a:xfrm>
              <a:off x="3480706" y="2031092"/>
              <a:ext cx="12191998" cy="708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4000" b="1" dirty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rPr>
                <a:t>победителей</a:t>
              </a:r>
            </a:p>
          </p:txBody>
        </p:sp>
      </p:grpSp>
      <p:pic>
        <p:nvPicPr>
          <p:cNvPr id="5125" name="Picture 2" descr="ÐÐ°ÑÑÐ¸Ð½ÐºÐ¸ Ð¿Ð¾ Ð·Ð°Ð¿ÑÐ¾ÑÑ ÑÐºÐ¾Ð»ÑÐ½Ð¸ÐºÐ¸ Ð¾Ð»Ð¸Ð¼Ð¿Ð¸Ð°Ð´Ð½Ð¸ÐºÐ¸"/>
          <p:cNvPicPr>
            <a:picLocks noChangeAspect="1" noChangeArrowheads="1"/>
          </p:cNvPicPr>
          <p:nvPr/>
        </p:nvPicPr>
        <p:blipFill>
          <a:blip r:embed="rId3" cstate="print"/>
          <a:srcRect t="26730" b="52592"/>
          <a:stretch>
            <a:fillRect/>
          </a:stretch>
        </p:blipFill>
        <p:spPr bwMode="auto">
          <a:xfrm>
            <a:off x="0" y="0"/>
            <a:ext cx="122015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внобедренный треугольник 3"/>
          <p:cNvSpPr/>
          <p:nvPr/>
        </p:nvSpPr>
        <p:spPr>
          <a:xfrm>
            <a:off x="0" y="341313"/>
            <a:ext cx="12407900" cy="1341437"/>
          </a:xfrm>
          <a:prstGeom prst="triangle">
            <a:avLst>
              <a:gd name="adj" fmla="val 0"/>
            </a:avLst>
          </a:prstGeom>
          <a:solidFill>
            <a:srgbClr val="E60A7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7" name="Прямоугольник 15"/>
          <p:cNvSpPr>
            <a:spLocks noChangeArrowheads="1"/>
          </p:cNvSpPr>
          <p:nvPr/>
        </p:nvSpPr>
        <p:spPr bwMode="auto">
          <a:xfrm>
            <a:off x="-3430588" y="844550"/>
            <a:ext cx="12192001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ШКОЛЬНЫЙ ЭТАП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65125" y="2041525"/>
          <a:ext cx="4470400" cy="430939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9902">
                <a:tc>
                  <a:txBody>
                    <a:bodyPr/>
                    <a:lstStyle/>
                    <a:p>
                      <a:pPr algn="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Приказа Министерства просвещения РФ № 678 от 27.11.2020г. «Об утверждении Порядка проведения всероссийской олимпиады школьников»</a:t>
                      </a:r>
                      <a:endParaRPr lang="ru-RU" sz="1400" b="1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25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Приказа Министерства просвещения РФ № 565 от 16.08.2021г. « О внесении изменения в приказ Министерства просвещения РФ от 27.11.2020г. №678 «Об утверждении Порядка проведения всероссийской олимпиады школьников»</a:t>
                      </a:r>
                      <a:endParaRPr lang="ru-RU" sz="1400" b="1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2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Приказа Управления образования Администрации города Ижевска № 436 от 01.09.2021г. «О проведении школьного этапа всероссийской олимпиады школьников в 2021/2022 учебном году»</a:t>
                      </a:r>
                      <a:endParaRPr lang="ru-RU" sz="1400" b="1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28" marB="4572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95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Приказа Министерства образования и науки УР №1433 от 31.08.2021 года «О графике проведения школьного этапа всероссийской олимпиады школьников в УР в 2021/2022 учебном году»</a:t>
                      </a:r>
                      <a:endParaRPr lang="ru-RU" sz="1400" b="1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28" marB="4572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38" name="Прямоугольник 15"/>
          <p:cNvSpPr>
            <a:spLocks noChangeArrowheads="1"/>
          </p:cNvSpPr>
          <p:nvPr/>
        </p:nvSpPr>
        <p:spPr bwMode="auto">
          <a:xfrm>
            <a:off x="539750" y="1951038"/>
            <a:ext cx="1219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800" b="1" dirty="0">
                <a:solidFill>
                  <a:srgbClr val="E60A7D"/>
                </a:solidFill>
                <a:latin typeface="Cambria" pitchFamily="18" charset="0"/>
                <a:cs typeface="Tahoma" pitchFamily="34" charset="0"/>
              </a:rPr>
              <a:t>5082 </a:t>
            </a:r>
          </a:p>
        </p:txBody>
      </p:sp>
      <p:grpSp>
        <p:nvGrpSpPr>
          <p:cNvPr id="5139" name="Группа 26"/>
          <p:cNvGrpSpPr>
            <a:grpSpLocks/>
          </p:cNvGrpSpPr>
          <p:nvPr/>
        </p:nvGrpSpPr>
        <p:grpSpPr bwMode="auto">
          <a:xfrm>
            <a:off x="3481388" y="3602038"/>
            <a:ext cx="12192000" cy="1014412"/>
            <a:chOff x="3480706" y="1986469"/>
            <a:chExt cx="12191998" cy="101418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541281" y="1986469"/>
              <a:ext cx="2160587" cy="1014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701867" y="2816545"/>
              <a:ext cx="3749674" cy="184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56" name="Прямоугольник 15"/>
            <p:cNvSpPr>
              <a:spLocks noChangeArrowheads="1"/>
            </p:cNvSpPr>
            <p:nvPr/>
          </p:nvSpPr>
          <p:spPr bwMode="auto">
            <a:xfrm>
              <a:off x="3480706" y="1996686"/>
              <a:ext cx="121919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3600" b="1" dirty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rPr>
                <a:t>призеров</a:t>
              </a:r>
            </a:p>
          </p:txBody>
        </p:sp>
      </p:grpSp>
      <p:sp>
        <p:nvSpPr>
          <p:cNvPr id="5140" name="Прямоугольник 15"/>
          <p:cNvSpPr>
            <a:spLocks noChangeArrowheads="1"/>
          </p:cNvSpPr>
          <p:nvPr/>
        </p:nvSpPr>
        <p:spPr bwMode="auto">
          <a:xfrm>
            <a:off x="525463" y="3671888"/>
            <a:ext cx="1219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E60A7D"/>
                </a:solidFill>
                <a:latin typeface="Cambria" pitchFamily="18" charset="0"/>
                <a:cs typeface="Tahoma" pitchFamily="34" charset="0"/>
              </a:rPr>
              <a:t>14 459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696200" y="5210175"/>
            <a:ext cx="3751263" cy="817563"/>
          </a:xfrm>
          <a:prstGeom prst="rect">
            <a:avLst/>
          </a:prstGeom>
          <a:solidFill>
            <a:srgbClr val="E60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5142" name="Группа 33"/>
          <p:cNvGrpSpPr>
            <a:grpSpLocks/>
          </p:cNvGrpSpPr>
          <p:nvPr/>
        </p:nvGrpSpPr>
        <p:grpSpPr bwMode="auto">
          <a:xfrm>
            <a:off x="3471863" y="5195888"/>
            <a:ext cx="12192000" cy="1014412"/>
            <a:chOff x="3475719" y="1986469"/>
            <a:chExt cx="12191998" cy="101418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541056" y="1986469"/>
              <a:ext cx="2160588" cy="1014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701643" y="2816545"/>
              <a:ext cx="3749674" cy="184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53" name="Прямоугольник 15"/>
            <p:cNvSpPr>
              <a:spLocks noChangeArrowheads="1"/>
            </p:cNvSpPr>
            <p:nvPr/>
          </p:nvSpPr>
          <p:spPr bwMode="auto">
            <a:xfrm>
              <a:off x="3475719" y="2084729"/>
              <a:ext cx="121919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3200" b="1" dirty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rPr>
                <a:t>участника</a:t>
              </a:r>
            </a:p>
          </p:txBody>
        </p:sp>
      </p:grpSp>
      <p:sp>
        <p:nvSpPr>
          <p:cNvPr id="5143" name="Прямоугольник 15"/>
          <p:cNvSpPr>
            <a:spLocks noChangeArrowheads="1"/>
          </p:cNvSpPr>
          <p:nvPr/>
        </p:nvSpPr>
        <p:spPr bwMode="auto">
          <a:xfrm>
            <a:off x="525463" y="5364163"/>
            <a:ext cx="1219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E60A7D"/>
                </a:solidFill>
                <a:latin typeface="Cambria" pitchFamily="18" charset="0"/>
                <a:cs typeface="Tahoma" pitchFamily="34" charset="0"/>
              </a:rPr>
              <a:t>60 381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56250" y="2001838"/>
            <a:ext cx="46038" cy="981075"/>
          </a:xfrm>
          <a:prstGeom prst="rect">
            <a:avLst/>
          </a:prstGeom>
          <a:solidFill>
            <a:srgbClr val="E60A7D"/>
          </a:solidFill>
          <a:ln>
            <a:solidFill>
              <a:srgbClr val="E60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535613" y="3611563"/>
            <a:ext cx="46037" cy="1004887"/>
          </a:xfrm>
          <a:prstGeom prst="rect">
            <a:avLst/>
          </a:prstGeom>
          <a:solidFill>
            <a:srgbClr val="E60A7D"/>
          </a:solidFill>
          <a:ln>
            <a:solidFill>
              <a:srgbClr val="E60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526088" y="5210175"/>
            <a:ext cx="46037" cy="1000125"/>
          </a:xfrm>
          <a:prstGeom prst="rect">
            <a:avLst/>
          </a:prstGeom>
          <a:solidFill>
            <a:srgbClr val="E60A7D"/>
          </a:solidFill>
          <a:ln>
            <a:solidFill>
              <a:srgbClr val="E60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H="1">
            <a:off x="4829175" y="2024063"/>
            <a:ext cx="44450" cy="4333875"/>
          </a:xfrm>
          <a:prstGeom prst="rect">
            <a:avLst/>
          </a:prstGeom>
          <a:solidFill>
            <a:srgbClr val="E60A7D"/>
          </a:solidFill>
          <a:ln>
            <a:solidFill>
              <a:srgbClr val="E60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E60A7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0444163" y="69850"/>
            <a:ext cx="1454150" cy="14271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60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50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86988" y="179388"/>
            <a:ext cx="202723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4" cstate="print"/>
          <a:srcRect t="41377" b="37328"/>
          <a:stretch>
            <a:fillRect/>
          </a:stretch>
        </p:blipFill>
        <p:spPr bwMode="auto">
          <a:xfrm>
            <a:off x="28575" y="-12700"/>
            <a:ext cx="12177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15913"/>
            <a:ext cx="12501563" cy="1393825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5689600" y="315913"/>
            <a:ext cx="7169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                                         МУНИЦИПАЛЬНЫЙ ЭТАП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150" y="39688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00" y="125413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3344" y="1933286"/>
            <a:ext cx="5840412" cy="30988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3344" y="1966624"/>
            <a:ext cx="5840412" cy="842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60806" y="1942811"/>
            <a:ext cx="3282950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60806" y="1920586"/>
            <a:ext cx="23955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Результативность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4532456" y="2242849"/>
            <a:ext cx="0" cy="50165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431" y="2796886"/>
            <a:ext cx="1187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Призеры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87844" y="2823874"/>
            <a:ext cx="15414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Победители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4794" y="3784311"/>
            <a:ext cx="13890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Участники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51344" y="3671176"/>
            <a:ext cx="20097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Образовательные </a:t>
            </a:r>
          </a:p>
          <a:p>
            <a:pPr eaLnBrk="1" hangingPunct="1">
              <a:defRPr/>
            </a:pP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организации</a:t>
            </a: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-4524375" y="1927288"/>
            <a:ext cx="7169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ШКОЛЬНЫЙ </a:t>
            </a:r>
          </a:p>
          <a:p>
            <a:pPr algn="r"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этап</a:t>
            </a:r>
            <a:endParaRPr lang="ru-RU" altLang="ru-RU" sz="20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graphicFrame>
        <p:nvGraphicFramePr>
          <p:cNvPr id="22" name="Диаграмма 44"/>
          <p:cNvGraphicFramePr>
            <a:graphicFrameLocks/>
          </p:cNvGraphicFramePr>
          <p:nvPr/>
        </p:nvGraphicFramePr>
        <p:xfrm>
          <a:off x="-985838" y="4054927"/>
          <a:ext cx="5081588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Worksheet" r:id="rId6" imgW="5086226" imgH="1142899" progId="Excel.Sheet.8">
                  <p:embed/>
                </p:oleObj>
              </mc:Choice>
              <mc:Fallback>
                <p:oleObj name="Worksheet" r:id="rId6" imgW="5086226" imgH="1142899" progId="Excel.Sheet.8">
                  <p:embed/>
                  <p:pic>
                    <p:nvPicPr>
                      <p:cNvPr id="0" name="Диаграмма 4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5838" y="4054927"/>
                        <a:ext cx="5081588" cy="1135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Диаграмма 51"/>
          <p:cNvGraphicFramePr>
            <a:graphicFrameLocks/>
          </p:cNvGraphicFramePr>
          <p:nvPr/>
        </p:nvGraphicFramePr>
        <p:xfrm>
          <a:off x="-990600" y="2973452"/>
          <a:ext cx="50927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Worksheet" r:id="rId8" imgW="5095944" imgH="952596" progId="Excel.Sheet.8">
                  <p:embed/>
                </p:oleObj>
              </mc:Choice>
              <mc:Fallback>
                <p:oleObj name="Worksheet" r:id="rId8" imgW="5095944" imgH="952596" progId="Excel.Sheet.8">
                  <p:embed/>
                  <p:pic>
                    <p:nvPicPr>
                      <p:cNvPr id="0" name="Диаграмма 5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0600" y="2973452"/>
                        <a:ext cx="50927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Диаграмма 52"/>
          <p:cNvGraphicFramePr>
            <a:graphicFrameLocks/>
          </p:cNvGraphicFramePr>
          <p:nvPr/>
        </p:nvGraphicFramePr>
        <p:xfrm>
          <a:off x="1831975" y="2973452"/>
          <a:ext cx="50815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Worksheet" r:id="rId10" imgW="5086226" imgH="952596" progId="Excel.Sheet.8">
                  <p:embed/>
                </p:oleObj>
              </mc:Choice>
              <mc:Fallback>
                <p:oleObj name="Worksheet" r:id="rId10" imgW="5086226" imgH="952596" progId="Excel.Sheet.8">
                  <p:embed/>
                  <p:pic>
                    <p:nvPicPr>
                      <p:cNvPr id="0" name="Диаграмма 5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2973452"/>
                        <a:ext cx="5081588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Диаграмма 53"/>
          <p:cNvGraphicFramePr>
            <a:graphicFrameLocks/>
          </p:cNvGraphicFramePr>
          <p:nvPr/>
        </p:nvGraphicFramePr>
        <p:xfrm>
          <a:off x="1898648" y="4128944"/>
          <a:ext cx="508158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Worksheet" r:id="rId12" imgW="5086226" imgH="952596" progId="Excel.Sheet.8">
                  <p:embed/>
                </p:oleObj>
              </mc:Choice>
              <mc:Fallback>
                <p:oleObj name="Worksheet" r:id="rId12" imgW="5086226" imgH="952596" progId="Excel.Sheet.8">
                  <p:embed/>
                  <p:pic>
                    <p:nvPicPr>
                      <p:cNvPr id="0" name="Диаграмма 5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48" y="4128944"/>
                        <a:ext cx="5081587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15"/>
          <p:cNvSpPr>
            <a:spLocks noChangeArrowheads="1"/>
          </p:cNvSpPr>
          <p:nvPr/>
        </p:nvSpPr>
        <p:spPr bwMode="auto">
          <a:xfrm>
            <a:off x="-2936876" y="2227325"/>
            <a:ext cx="716915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cs typeface="Tahoma" panose="020B0604030504040204" pitchFamily="34" charset="0"/>
              </a:rPr>
              <a:t>2021-2022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cs typeface="Tahoma" panose="020B0604030504040204" pitchFamily="34" charset="0"/>
              </a:rPr>
              <a:t>2020-2021</a:t>
            </a:r>
            <a:endParaRPr lang="ru-RU" altLang="ru-RU" sz="1100" b="1" dirty="0">
              <a:solidFill>
                <a:schemeClr val="bg1">
                  <a:lumMod val="50000"/>
                </a:schemeClr>
              </a:solidFill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3475" y="1933639"/>
            <a:ext cx="5842000" cy="310985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221413" y="1936813"/>
            <a:ext cx="5840412" cy="8429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751888" y="1944751"/>
            <a:ext cx="3282950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764588" y="1893951"/>
            <a:ext cx="23955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Результативность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0501313" y="2228913"/>
            <a:ext cx="14288" cy="48577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681913" y="2814701"/>
            <a:ext cx="11874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Призеры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247313" y="2819463"/>
            <a:ext cx="15414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Победители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486648" y="3770172"/>
            <a:ext cx="13890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Участники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838164" y="3723901"/>
            <a:ext cx="1964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Образовательные</a:t>
            </a:r>
          </a:p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организации</a:t>
            </a:r>
          </a:p>
        </p:txBody>
      </p:sp>
      <p:sp>
        <p:nvSpPr>
          <p:cNvPr id="21" name="Прямоугольник 15"/>
          <p:cNvSpPr>
            <a:spLocks noChangeArrowheads="1"/>
          </p:cNvSpPr>
          <p:nvPr/>
        </p:nvSpPr>
        <p:spPr bwMode="auto">
          <a:xfrm>
            <a:off x="4691063" y="2289239"/>
            <a:ext cx="716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cs typeface="Tahoma" panose="020B0604030504040204" pitchFamily="34" charset="0"/>
              </a:rPr>
              <a:t>32,4%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cs typeface="Tahoma" panose="020B0604030504040204" pitchFamily="34" charset="0"/>
              </a:rPr>
              <a:t>31,6%</a:t>
            </a:r>
          </a:p>
        </p:txBody>
      </p:sp>
      <p:sp>
        <p:nvSpPr>
          <p:cNvPr id="26" name="Прямоугольник 15"/>
          <p:cNvSpPr>
            <a:spLocks noChangeArrowheads="1"/>
          </p:cNvSpPr>
          <p:nvPr/>
        </p:nvSpPr>
        <p:spPr bwMode="auto">
          <a:xfrm>
            <a:off x="3122613" y="2222564"/>
            <a:ext cx="7169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cs typeface="Tahoma" panose="020B0604030504040204" pitchFamily="34" charset="0"/>
              </a:rPr>
              <a:t>2021-2022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cs typeface="Tahoma" panose="020B0604030504040204" pitchFamily="34" charset="0"/>
              </a:rPr>
              <a:t>2020-2021</a:t>
            </a:r>
            <a:endParaRPr lang="ru-RU" altLang="ru-RU" sz="1100" b="1" dirty="0">
              <a:solidFill>
                <a:schemeClr val="bg1">
                  <a:lumMod val="50000"/>
                </a:schemeClr>
              </a:solidFill>
              <a:cs typeface="Tahoma" panose="020B0604030504040204" pitchFamily="34" charset="0"/>
            </a:endParaRPr>
          </a:p>
        </p:txBody>
      </p:sp>
      <p:sp>
        <p:nvSpPr>
          <p:cNvPr id="37" name="Прямоугольник 15"/>
          <p:cNvSpPr>
            <a:spLocks noChangeArrowheads="1"/>
          </p:cNvSpPr>
          <p:nvPr/>
        </p:nvSpPr>
        <p:spPr bwMode="auto">
          <a:xfrm>
            <a:off x="1592263" y="1959038"/>
            <a:ext cx="71691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МУНИЦИПАЛЬНЫЙ</a:t>
            </a:r>
            <a:r>
              <a:rPr lang="ru-RU" altLang="ru-RU" sz="23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</a:t>
            </a:r>
          </a:p>
          <a:p>
            <a:pPr algn="r"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этап</a:t>
            </a:r>
            <a:endParaRPr lang="ru-RU" altLang="ru-RU" sz="20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38" name="Прямоугольник 15"/>
          <p:cNvSpPr>
            <a:spLocks noChangeArrowheads="1"/>
          </p:cNvSpPr>
          <p:nvPr/>
        </p:nvSpPr>
        <p:spPr bwMode="auto">
          <a:xfrm>
            <a:off x="10677525" y="2182875"/>
            <a:ext cx="716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cs typeface="Tahoma" panose="020B0604030504040204" pitchFamily="34" charset="0"/>
              </a:rPr>
              <a:t>42,3%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cs typeface="Tahoma" panose="020B0604030504040204" pitchFamily="34" charset="0"/>
              </a:rPr>
              <a:t>43,7%</a:t>
            </a:r>
          </a:p>
        </p:txBody>
      </p:sp>
      <p:graphicFrame>
        <p:nvGraphicFramePr>
          <p:cNvPr id="39" name="Диаграмма 70"/>
          <p:cNvGraphicFramePr>
            <a:graphicFrameLocks/>
          </p:cNvGraphicFramePr>
          <p:nvPr/>
        </p:nvGraphicFramePr>
        <p:xfrm>
          <a:off x="5026025" y="3198880"/>
          <a:ext cx="5092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Worksheet" r:id="rId14" imgW="5095944" imgH="752575" progId="Excel.Sheet.8">
                  <p:embed/>
                </p:oleObj>
              </mc:Choice>
              <mc:Fallback>
                <p:oleObj name="Worksheet" r:id="rId14" imgW="5095944" imgH="752575" progId="Excel.Sheet.8">
                  <p:embed/>
                  <p:pic>
                    <p:nvPicPr>
                      <p:cNvPr id="0" name="Диаграмма 70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3198880"/>
                        <a:ext cx="5092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Диаграмма 72"/>
          <p:cNvGraphicFramePr>
            <a:graphicFrameLocks/>
          </p:cNvGraphicFramePr>
          <p:nvPr/>
        </p:nvGraphicFramePr>
        <p:xfrm>
          <a:off x="7931150" y="3017901"/>
          <a:ext cx="50927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Worksheet" r:id="rId16" imgW="5095944" imgH="952596" progId="Excel.Sheet.8">
                  <p:embed/>
                </p:oleObj>
              </mc:Choice>
              <mc:Fallback>
                <p:oleObj name="Worksheet" r:id="rId16" imgW="5095944" imgH="952596" progId="Excel.Sheet.8">
                  <p:embed/>
                  <p:pic>
                    <p:nvPicPr>
                      <p:cNvPr id="0" name="Диаграмма 72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3017901"/>
                        <a:ext cx="509270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Диаграмма 73"/>
          <p:cNvGraphicFramePr>
            <a:graphicFrameLocks/>
          </p:cNvGraphicFramePr>
          <p:nvPr/>
        </p:nvGraphicFramePr>
        <p:xfrm>
          <a:off x="7985123" y="4125055"/>
          <a:ext cx="50911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Worksheet" r:id="rId18" imgW="5095944" imgH="714244" progId="Excel.Sheet.8">
                  <p:embed/>
                </p:oleObj>
              </mc:Choice>
              <mc:Fallback>
                <p:oleObj name="Worksheet" r:id="rId18" imgW="5095944" imgH="714244" progId="Excel.Sheet.8">
                  <p:embed/>
                  <p:pic>
                    <p:nvPicPr>
                      <p:cNvPr id="0" name="Диаграмма 73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3" y="4125055"/>
                        <a:ext cx="50911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Диаграмма 44"/>
          <p:cNvGraphicFramePr>
            <a:graphicFrameLocks/>
          </p:cNvGraphicFramePr>
          <p:nvPr/>
        </p:nvGraphicFramePr>
        <p:xfrm>
          <a:off x="5010150" y="4122984"/>
          <a:ext cx="50942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Worksheet" r:id="rId20" imgW="5362491" imgH="1123846" progId="Excel.Sheet.8">
                  <p:embed/>
                </p:oleObj>
              </mc:Choice>
              <mc:Fallback>
                <p:oleObj name="Worksheet" r:id="rId20" imgW="5362491" imgH="1123846" progId="Excel.Shee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4122984"/>
                        <a:ext cx="5094288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237241" y="4389869"/>
            <a:ext cx="9872662" cy="1415185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2" name="Рисунок 1"/>
          <p:cNvPicPr>
            <a:picLocks noChangeAspect="1"/>
          </p:cNvPicPr>
          <p:nvPr/>
        </p:nvPicPr>
        <p:blipFill>
          <a:blip r:embed="rId3" cstate="print"/>
          <a:srcRect l="352" t="34824" r="-352" b="40706"/>
          <a:stretch>
            <a:fillRect/>
          </a:stretch>
        </p:blipFill>
        <p:spPr bwMode="auto">
          <a:xfrm>
            <a:off x="0" y="-12700"/>
            <a:ext cx="122951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09563"/>
            <a:ext cx="12501563" cy="1400175"/>
          </a:xfrm>
          <a:prstGeom prst="triangle">
            <a:avLst>
              <a:gd name="adj" fmla="val 0"/>
            </a:avLst>
          </a:prstGeom>
          <a:solidFill>
            <a:schemeClr val="accent5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5" name="Прямоугольник 15"/>
          <p:cNvSpPr>
            <a:spLocks noChangeArrowheads="1"/>
          </p:cNvSpPr>
          <p:nvPr/>
        </p:nvSpPr>
        <p:spPr bwMode="auto">
          <a:xfrm>
            <a:off x="-112713" y="528638"/>
            <a:ext cx="1219200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36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ИЗМЕНЕНИЯ </a:t>
            </a:r>
          </a:p>
          <a:p>
            <a:pPr algn="r" eaLnBrk="1" hangingPunct="1"/>
            <a:r>
              <a:rPr lang="ru-RU" altLang="ru-RU" sz="36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В 2021-2022 УЧЕБНОМ ГОДУ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44463" y="93663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7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2713" y="203200"/>
            <a:ext cx="2027238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781194" y="2175596"/>
            <a:ext cx="10704223" cy="1426586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41300" y="1876425"/>
            <a:ext cx="1357313" cy="841375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1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06388" y="1944688"/>
            <a:ext cx="1182687" cy="704850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/>
          </a:p>
        </p:txBody>
      </p:sp>
      <p:sp>
        <p:nvSpPr>
          <p:cNvPr id="27661" name="TextBox 4"/>
          <p:cNvSpPr txBox="1">
            <a:spLocks noChangeArrowheads="1"/>
          </p:cNvSpPr>
          <p:nvPr/>
        </p:nvSpPr>
        <p:spPr bwMode="auto">
          <a:xfrm>
            <a:off x="2078182" y="2299856"/>
            <a:ext cx="8054831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Cambria" pitchFamily="18" charset="0"/>
              </a:rPr>
              <a:t>Разработана организационно-технологическая модель проведения школьного и муниципального этапов всероссийской олимпиады школьников в 2021-2022 учебном году</a:t>
            </a:r>
            <a:endParaRPr lang="ru-RU" altLang="ru-RU" sz="2000" dirty="0">
              <a:latin typeface="Cambria" pitchFamily="18" charset="0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5CC3C0"/>
                </a:solidFill>
                <a:latin typeface="Cambria" pitchFamily="18" charset="0"/>
              </a:rPr>
              <a:t> </a:t>
            </a:r>
          </a:p>
          <a:p>
            <a:pPr eaLnBrk="1" hangingPunct="1"/>
            <a:endParaRPr lang="ru-RU" altLang="ru-RU" dirty="0">
              <a:latin typeface="Cambria" pitchFamily="18" charset="0"/>
            </a:endParaRPr>
          </a:p>
        </p:txBody>
      </p:sp>
      <p:sp>
        <p:nvSpPr>
          <p:cNvPr id="27663" name="TextBox 36"/>
          <p:cNvSpPr txBox="1">
            <a:spLocks noChangeArrowheads="1"/>
          </p:cNvSpPr>
          <p:nvPr/>
        </p:nvSpPr>
        <p:spPr bwMode="auto">
          <a:xfrm>
            <a:off x="2285998" y="4475018"/>
            <a:ext cx="86452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Cambria" pitchFamily="18" charset="0"/>
              </a:rPr>
              <a:t>Общественное наблюдение при проведении школьного и муниципального этапов </a:t>
            </a:r>
            <a:r>
              <a:rPr lang="ru-RU" altLang="ru-RU" sz="2000" b="1" dirty="0" err="1">
                <a:latin typeface="Cambria" pitchFamily="18" charset="0"/>
              </a:rPr>
              <a:t>ВсОШ</a:t>
            </a:r>
            <a:r>
              <a:rPr lang="ru-RU" altLang="ru-RU" sz="2000" b="1" dirty="0">
                <a:latin typeface="Cambria" pitchFamily="18" charset="0"/>
              </a:rPr>
              <a:t> по каждому общеобразовательному предмету, при проверке олимпиадных работ, при рассмотрении апелляций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871538" y="4015076"/>
            <a:ext cx="1357312" cy="841375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2</a:t>
            </a: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948170" y="4041775"/>
            <a:ext cx="1184275" cy="704850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/>
          <p:cNvPicPr>
            <a:picLocks noChangeAspect="1"/>
          </p:cNvPicPr>
          <p:nvPr/>
        </p:nvPicPr>
        <p:blipFill>
          <a:blip r:embed="rId3" cstate="print"/>
          <a:srcRect t="13582" b="21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4011613"/>
            <a:ext cx="12192000" cy="143986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96" name="Прямоугольник 15"/>
          <p:cNvSpPr>
            <a:spLocks noChangeArrowheads="1"/>
          </p:cNvSpPr>
          <p:nvPr/>
        </p:nvSpPr>
        <p:spPr bwMode="auto">
          <a:xfrm>
            <a:off x="0" y="4348163"/>
            <a:ext cx="1219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rgbClr val="001B6B"/>
                </a:solidFill>
                <a:latin typeface="Cambria" pitchFamily="18" charset="0"/>
                <a:cs typeface="Tahom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CE6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4" cstate="print"/>
          <a:srcRect l="-1672" t="33267" r="1672" b="41695"/>
          <a:stretch>
            <a:fillRect/>
          </a:stretch>
        </p:blipFill>
        <p:spPr bwMode="auto">
          <a:xfrm>
            <a:off x="-206375" y="-15875"/>
            <a:ext cx="1239837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внобедренный треугольник 3"/>
          <p:cNvSpPr/>
          <p:nvPr/>
        </p:nvSpPr>
        <p:spPr>
          <a:xfrm flipH="1">
            <a:off x="-206375" y="390525"/>
            <a:ext cx="12407900" cy="1341438"/>
          </a:xfrm>
          <a:prstGeom prst="triangle">
            <a:avLst>
              <a:gd name="adj" fmla="val 0"/>
            </a:avLst>
          </a:prstGeom>
          <a:solidFill>
            <a:srgbClr val="DC8B5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3" name="Прямоугольник 15"/>
          <p:cNvSpPr>
            <a:spLocks noChangeArrowheads="1"/>
          </p:cNvSpPr>
          <p:nvPr/>
        </p:nvSpPr>
        <p:spPr bwMode="auto">
          <a:xfrm>
            <a:off x="3127375" y="927100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НАЧАЛЬНАЯ ШКОЛА</a:t>
            </a:r>
          </a:p>
        </p:txBody>
      </p:sp>
      <p:sp>
        <p:nvSpPr>
          <p:cNvPr id="42" name="Овал 41"/>
          <p:cNvSpPr/>
          <p:nvPr/>
        </p:nvSpPr>
        <p:spPr>
          <a:xfrm>
            <a:off x="144463" y="93663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DC8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5" name="Рисунок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2713" y="203200"/>
            <a:ext cx="2027238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6" name="Диаграмма 7"/>
          <p:cNvGraphicFramePr>
            <a:graphicFrameLocks/>
          </p:cNvGraphicFramePr>
          <p:nvPr/>
        </p:nvGraphicFramePr>
        <p:xfrm>
          <a:off x="901700" y="3509963"/>
          <a:ext cx="432752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Worksheet" r:id="rId6" imgW="3838559" imgH="2828904" progId="Excel.Sheet.8">
                  <p:embed/>
                </p:oleObj>
              </mc:Choice>
              <mc:Fallback>
                <p:oleObj name="Worksheet" r:id="rId6" imgW="3838559" imgH="2828904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509963"/>
                        <a:ext cx="4327525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Диаграмма 12"/>
          <p:cNvGraphicFramePr>
            <a:graphicFrameLocks/>
          </p:cNvGraphicFramePr>
          <p:nvPr/>
        </p:nvGraphicFramePr>
        <p:xfrm>
          <a:off x="6443663" y="3514725"/>
          <a:ext cx="3989387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Worksheet" r:id="rId8" imgW="3829111" imgH="2876682" progId="Excel.Sheet.8">
                  <p:embed/>
                </p:oleObj>
              </mc:Choice>
              <mc:Fallback>
                <p:oleObj name="Worksheet" r:id="rId8" imgW="3829111" imgH="2876682" progId="Excel.Shee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514725"/>
                        <a:ext cx="3989387" cy="293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2628900"/>
            <a:ext cx="12192000" cy="741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14525"/>
            <a:ext cx="12192000" cy="727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81" name="TextBox 5"/>
          <p:cNvSpPr txBox="1">
            <a:spLocks noChangeArrowheads="1"/>
          </p:cNvSpPr>
          <p:nvPr/>
        </p:nvSpPr>
        <p:spPr bwMode="auto">
          <a:xfrm>
            <a:off x="144463" y="2092325"/>
            <a:ext cx="205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000" b="1" dirty="0">
                <a:latin typeface="Cambria" pitchFamily="18" charset="0"/>
              </a:rPr>
              <a:t>20</a:t>
            </a:r>
            <a:r>
              <a:rPr lang="ru-RU" altLang="ru-RU" sz="2000" b="1" dirty="0">
                <a:latin typeface="Cambria" pitchFamily="18" charset="0"/>
              </a:rPr>
              <a:t>21</a:t>
            </a:r>
            <a:r>
              <a:rPr lang="en-US" altLang="ru-RU" sz="2000" b="1" dirty="0">
                <a:latin typeface="Cambria" pitchFamily="18" charset="0"/>
              </a:rPr>
              <a:t>-20</a:t>
            </a:r>
            <a:r>
              <a:rPr lang="ru-RU" altLang="ru-RU" sz="2000" b="1" dirty="0">
                <a:latin typeface="Cambria" pitchFamily="18" charset="0"/>
              </a:rPr>
              <a:t>22</a:t>
            </a:r>
            <a:r>
              <a:rPr lang="en-US" altLang="ru-RU" sz="2000" b="1" dirty="0">
                <a:latin typeface="Cambria" pitchFamily="18" charset="0"/>
              </a:rPr>
              <a:t> </a:t>
            </a:r>
            <a:endParaRPr lang="ru-RU" altLang="ru-RU" sz="2000" b="1" dirty="0">
              <a:latin typeface="Cambria" pitchFamily="18" charset="0"/>
            </a:endParaRPr>
          </a:p>
        </p:txBody>
      </p: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150813" y="2752725"/>
            <a:ext cx="2052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dirty="0">
                <a:latin typeface="Cambria" pitchFamily="18" charset="0"/>
              </a:rPr>
              <a:t>20</a:t>
            </a:r>
            <a:r>
              <a:rPr lang="ru-RU" altLang="ru-RU" dirty="0">
                <a:latin typeface="Cambria" pitchFamily="18" charset="0"/>
              </a:rPr>
              <a:t>20</a:t>
            </a:r>
            <a:r>
              <a:rPr lang="en-US" altLang="ru-RU" dirty="0">
                <a:latin typeface="Cambria" pitchFamily="18" charset="0"/>
              </a:rPr>
              <a:t>-20</a:t>
            </a:r>
            <a:r>
              <a:rPr lang="ru-RU" altLang="ru-RU" dirty="0">
                <a:latin typeface="Cambria" pitchFamily="18" charset="0"/>
              </a:rPr>
              <a:t>21</a:t>
            </a:r>
            <a:r>
              <a:rPr lang="en-US" altLang="ru-RU" dirty="0">
                <a:latin typeface="Cambria" pitchFamily="18" charset="0"/>
              </a:rPr>
              <a:t> </a:t>
            </a:r>
            <a:endParaRPr lang="ru-RU" altLang="ru-RU" dirty="0">
              <a:latin typeface="Cambria" pitchFamily="18" charset="0"/>
            </a:endParaRPr>
          </a:p>
        </p:txBody>
      </p:sp>
      <p:sp>
        <p:nvSpPr>
          <p:cNvPr id="7183" name="TextBox 17"/>
          <p:cNvSpPr txBox="1">
            <a:spLocks noChangeArrowheads="1"/>
          </p:cNvSpPr>
          <p:nvPr/>
        </p:nvSpPr>
        <p:spPr bwMode="auto">
          <a:xfrm>
            <a:off x="3735385" y="2000250"/>
            <a:ext cx="2863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 dirty="0">
                <a:latin typeface="Cambria" pitchFamily="18" charset="0"/>
              </a:rPr>
              <a:t>215</a:t>
            </a:r>
            <a:r>
              <a:rPr lang="en-US" altLang="ru-RU" sz="2800" dirty="0">
                <a:latin typeface="Cambria" pitchFamily="18" charset="0"/>
              </a:rPr>
              <a:t> </a:t>
            </a:r>
            <a:r>
              <a:rPr lang="ru-RU" altLang="ru-RU" sz="2400" dirty="0">
                <a:latin typeface="Cambria" pitchFamily="18" charset="0"/>
              </a:rPr>
              <a:t>победителей</a:t>
            </a:r>
          </a:p>
        </p:txBody>
      </p:sp>
      <p:sp>
        <p:nvSpPr>
          <p:cNvPr id="7184" name="TextBox 18"/>
          <p:cNvSpPr txBox="1">
            <a:spLocks noChangeArrowheads="1"/>
          </p:cNvSpPr>
          <p:nvPr/>
        </p:nvSpPr>
        <p:spPr bwMode="auto">
          <a:xfrm>
            <a:off x="6691306" y="1993900"/>
            <a:ext cx="2862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 dirty="0">
                <a:latin typeface="Cambria" pitchFamily="18" charset="0"/>
              </a:rPr>
              <a:t>1020</a:t>
            </a:r>
            <a:r>
              <a:rPr lang="ru-RU" altLang="ru-RU" sz="2400" dirty="0">
                <a:latin typeface="Cambria" pitchFamily="18" charset="0"/>
              </a:rPr>
              <a:t>призеров</a:t>
            </a:r>
            <a:endParaRPr lang="ru-RU" altLang="ru-RU" sz="2000" dirty="0">
              <a:latin typeface="Cambria" pitchFamily="18" charset="0"/>
            </a:endParaRPr>
          </a:p>
        </p:txBody>
      </p:sp>
      <p:sp>
        <p:nvSpPr>
          <p:cNvPr id="7185" name="TextBox 19"/>
          <p:cNvSpPr txBox="1">
            <a:spLocks noChangeArrowheads="1"/>
          </p:cNvSpPr>
          <p:nvPr/>
        </p:nvSpPr>
        <p:spPr bwMode="auto">
          <a:xfrm>
            <a:off x="9398006" y="2000250"/>
            <a:ext cx="3008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 dirty="0">
                <a:latin typeface="Cambria" pitchFamily="18" charset="0"/>
              </a:rPr>
              <a:t>5954 </a:t>
            </a:r>
            <a:r>
              <a:rPr lang="ru-RU" altLang="ru-RU" sz="2400" dirty="0">
                <a:latin typeface="Cambria" pitchFamily="18" charset="0"/>
              </a:rPr>
              <a:t>участников</a:t>
            </a:r>
            <a:endParaRPr lang="ru-RU" altLang="ru-RU" dirty="0">
              <a:latin typeface="Cambria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461122" y="1914525"/>
            <a:ext cx="11112" cy="14509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126543" y="1914525"/>
            <a:ext cx="11112" cy="14509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TextBox 26"/>
          <p:cNvSpPr txBox="1">
            <a:spLocks noChangeArrowheads="1"/>
          </p:cNvSpPr>
          <p:nvPr/>
        </p:nvSpPr>
        <p:spPr bwMode="auto">
          <a:xfrm>
            <a:off x="3833808" y="2741613"/>
            <a:ext cx="286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latin typeface="Cambria" pitchFamily="18" charset="0"/>
              </a:rPr>
              <a:t>156</a:t>
            </a:r>
            <a:r>
              <a:rPr lang="en-US" altLang="ru-RU" sz="2400" dirty="0">
                <a:latin typeface="Cambria" pitchFamily="18" charset="0"/>
              </a:rPr>
              <a:t> </a:t>
            </a:r>
            <a:r>
              <a:rPr lang="ru-RU" altLang="ru-RU" sz="2000" dirty="0">
                <a:latin typeface="Cambria" pitchFamily="18" charset="0"/>
              </a:rPr>
              <a:t>победителей</a:t>
            </a:r>
          </a:p>
        </p:txBody>
      </p:sp>
      <p:sp>
        <p:nvSpPr>
          <p:cNvPr id="7189" name="TextBox 27"/>
          <p:cNvSpPr txBox="1">
            <a:spLocks noChangeArrowheads="1"/>
          </p:cNvSpPr>
          <p:nvPr/>
        </p:nvSpPr>
        <p:spPr bwMode="auto">
          <a:xfrm>
            <a:off x="6991350" y="2743200"/>
            <a:ext cx="2863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latin typeface="Cambria" pitchFamily="18" charset="0"/>
              </a:rPr>
              <a:t>746</a:t>
            </a:r>
            <a:r>
              <a:rPr lang="en-US" altLang="ru-RU" sz="2400" dirty="0">
                <a:latin typeface="Cambria" pitchFamily="18" charset="0"/>
              </a:rPr>
              <a:t> </a:t>
            </a:r>
            <a:r>
              <a:rPr lang="ru-RU" altLang="ru-RU" sz="2000" dirty="0">
                <a:latin typeface="Cambria" pitchFamily="18" charset="0"/>
              </a:rPr>
              <a:t>призеров</a:t>
            </a:r>
          </a:p>
        </p:txBody>
      </p:sp>
      <p:sp>
        <p:nvSpPr>
          <p:cNvPr id="7190" name="TextBox 28"/>
          <p:cNvSpPr txBox="1">
            <a:spLocks noChangeArrowheads="1"/>
          </p:cNvSpPr>
          <p:nvPr/>
        </p:nvSpPr>
        <p:spPr bwMode="auto">
          <a:xfrm>
            <a:off x="9451975" y="2733675"/>
            <a:ext cx="286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latin typeface="Cambria" pitchFamily="18" charset="0"/>
              </a:rPr>
              <a:t>5 751</a:t>
            </a:r>
            <a:r>
              <a:rPr lang="en-US" altLang="ru-RU" sz="2400" dirty="0">
                <a:latin typeface="Cambria" pitchFamily="18" charset="0"/>
              </a:rPr>
              <a:t> </a:t>
            </a:r>
            <a:r>
              <a:rPr lang="ru-RU" altLang="ru-RU" sz="2000" dirty="0">
                <a:latin typeface="Cambria" pitchFamily="18" charset="0"/>
              </a:rPr>
              <a:t>участника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-53975" y="2641600"/>
            <a:ext cx="12245975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744663" y="1936750"/>
            <a:ext cx="1458912" cy="14097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55A1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3641723" y="2030413"/>
            <a:ext cx="0" cy="4953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6672261" y="2071689"/>
            <a:ext cx="1" cy="44291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9315454" y="2000251"/>
            <a:ext cx="12700" cy="51276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6" name="TextBox 40"/>
          <p:cNvSpPr txBox="1">
            <a:spLocks noChangeArrowheads="1"/>
          </p:cNvSpPr>
          <p:nvPr/>
        </p:nvSpPr>
        <p:spPr bwMode="auto">
          <a:xfrm>
            <a:off x="1804988" y="1993900"/>
            <a:ext cx="131921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 dirty="0">
                <a:solidFill>
                  <a:srgbClr val="C55A11"/>
                </a:solidFill>
                <a:latin typeface="Cambria" pitchFamily="18" charset="0"/>
              </a:rPr>
              <a:t>4</a:t>
            </a:r>
            <a:r>
              <a:rPr lang="ru-RU" altLang="ru-RU" sz="2800" b="1" dirty="0">
                <a:solidFill>
                  <a:srgbClr val="C55A11"/>
                </a:solidFill>
                <a:latin typeface="Cambria" pitchFamily="18" charset="0"/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C55A11"/>
                </a:solidFill>
                <a:latin typeface="Cambria" pitchFamily="18" charset="0"/>
              </a:rPr>
              <a:t>класс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 l="352" t="34824" r="-352" b="40706"/>
          <a:stretch>
            <a:fillRect/>
          </a:stretch>
        </p:blipFill>
        <p:spPr bwMode="auto">
          <a:xfrm>
            <a:off x="0" y="-12700"/>
            <a:ext cx="122951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15913"/>
            <a:ext cx="12501563" cy="1393825"/>
          </a:xfrm>
          <a:prstGeom prst="triangle">
            <a:avLst>
              <a:gd name="adj" fmla="val 0"/>
            </a:avLst>
          </a:prstGeom>
          <a:solidFill>
            <a:schemeClr val="accent5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Прямоугольник 15"/>
          <p:cNvSpPr>
            <a:spLocks noChangeArrowheads="1"/>
          </p:cNvSpPr>
          <p:nvPr/>
        </p:nvSpPr>
        <p:spPr bwMode="auto">
          <a:xfrm>
            <a:off x="0" y="566738"/>
            <a:ext cx="1219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36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ТОП-4 казенных </a:t>
            </a:r>
          </a:p>
          <a:p>
            <a:pPr algn="r" eaLnBrk="1" hangingPunct="1"/>
            <a:r>
              <a:rPr lang="ru-RU" altLang="ru-RU" sz="32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общеобразовательных организаций</a:t>
            </a:r>
          </a:p>
        </p:txBody>
      </p:sp>
      <p:sp>
        <p:nvSpPr>
          <p:cNvPr id="42" name="Овал 41"/>
          <p:cNvSpPr/>
          <p:nvPr/>
        </p:nvSpPr>
        <p:spPr>
          <a:xfrm>
            <a:off x="144463" y="93663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23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2713" y="203200"/>
            <a:ext cx="2027238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79413" y="1995488"/>
            <a:ext cx="11078296" cy="1429356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00A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41300" y="1876425"/>
            <a:ext cx="2517775" cy="841375"/>
          </a:xfrm>
          <a:prstGeom prst="round2DiagRect">
            <a:avLst/>
          </a:prstGeom>
          <a:solidFill>
            <a:srgbClr val="00A79D"/>
          </a:solidFill>
          <a:ln w="76200">
            <a:solidFill>
              <a:srgbClr val="00A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358 </a:t>
            </a:r>
            <a:r>
              <a:rPr lang="ru-RU" sz="2000" dirty="0"/>
              <a:t>участников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39725" y="1944688"/>
            <a:ext cx="2322513" cy="704850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/>
          </a:p>
        </p:txBody>
      </p:sp>
      <p:sp>
        <p:nvSpPr>
          <p:cNvPr id="9227" name="TextBox 4"/>
          <p:cNvSpPr txBox="1">
            <a:spLocks noChangeArrowheads="1"/>
          </p:cNvSpPr>
          <p:nvPr/>
        </p:nvSpPr>
        <p:spPr bwMode="auto">
          <a:xfrm>
            <a:off x="2878138" y="2010640"/>
            <a:ext cx="72548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A79D"/>
                </a:solidFill>
                <a:latin typeface="Cambria" pitchFamily="18" charset="0"/>
              </a:rPr>
              <a:t>ГКОУ «Школа №47»</a:t>
            </a:r>
          </a:p>
          <a:p>
            <a:pPr algn="ctr" eaLnBrk="1" hangingPunct="1"/>
            <a:r>
              <a:rPr lang="ru-RU" altLang="ru-RU" sz="2000" dirty="0">
                <a:latin typeface="Cambria" pitchFamily="18" charset="0"/>
              </a:rPr>
              <a:t>История, математика, русский язык, биология,</a:t>
            </a:r>
          </a:p>
          <a:p>
            <a:pPr algn="ctr" eaLnBrk="1" hangingPunct="1"/>
            <a:r>
              <a:rPr lang="ru-RU" altLang="ru-RU" sz="2000" dirty="0">
                <a:latin typeface="Cambria" pitchFamily="18" charset="0"/>
              </a:rPr>
              <a:t> обществознание, физика, химия, география, литература, английский язык</a:t>
            </a:r>
          </a:p>
          <a:p>
            <a:pPr algn="ctr" eaLnBrk="1" hangingPunct="1"/>
            <a:r>
              <a:rPr lang="ru-RU" altLang="ru-RU" sz="2400" b="1" dirty="0">
                <a:solidFill>
                  <a:srgbClr val="5CC3C0"/>
                </a:solidFill>
                <a:latin typeface="Cambria" pitchFamily="18" charset="0"/>
              </a:rPr>
              <a:t> </a:t>
            </a:r>
          </a:p>
          <a:p>
            <a:pPr eaLnBrk="1" hangingPunct="1"/>
            <a:endParaRPr lang="ru-RU" altLang="ru-RU" dirty="0">
              <a:latin typeface="Cambria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1095519" y="3599411"/>
            <a:ext cx="9874250" cy="1568335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90C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360218" y="5307300"/>
            <a:ext cx="11568546" cy="1245899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FD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9552997" y="3560618"/>
            <a:ext cx="2420938" cy="803564"/>
          </a:xfrm>
          <a:prstGeom prst="round2DiagRect">
            <a:avLst/>
          </a:prstGeom>
          <a:solidFill>
            <a:srgbClr val="90C63D"/>
          </a:solidFill>
          <a:ln w="76200">
            <a:solidFill>
              <a:srgbClr val="90C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153 </a:t>
            </a:r>
            <a:r>
              <a:rPr lang="ru-RU" sz="2000" dirty="0"/>
              <a:t>участников</a:t>
            </a: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0" y="5186421"/>
            <a:ext cx="2439352" cy="841375"/>
          </a:xfrm>
          <a:prstGeom prst="round2DiagRect">
            <a:avLst/>
          </a:prstGeom>
          <a:solidFill>
            <a:srgbClr val="FDB13F"/>
          </a:solidFill>
          <a:ln w="76200">
            <a:solidFill>
              <a:srgbClr val="FD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62 </a:t>
            </a:r>
            <a:r>
              <a:rPr lang="ru-RU" sz="2000" dirty="0"/>
              <a:t>участника</a:t>
            </a: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9698470" y="3599873"/>
            <a:ext cx="2246313" cy="704850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/>
          </a:p>
        </p:txBody>
      </p:sp>
      <p:sp>
        <p:nvSpPr>
          <p:cNvPr id="9237" name="TextBox 33"/>
          <p:cNvSpPr txBox="1">
            <a:spLocks noChangeArrowheads="1"/>
          </p:cNvSpPr>
          <p:nvPr/>
        </p:nvSpPr>
        <p:spPr bwMode="auto">
          <a:xfrm>
            <a:off x="1260764" y="3186541"/>
            <a:ext cx="846108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400" b="1" dirty="0">
              <a:solidFill>
                <a:srgbClr val="90C63D"/>
              </a:solidFill>
              <a:latin typeface="Cambria" pitchFamily="18" charset="0"/>
            </a:endParaRPr>
          </a:p>
          <a:p>
            <a:pPr algn="ctr" eaLnBrk="1" hangingPunct="1"/>
            <a:r>
              <a:rPr lang="ru-RU" altLang="ru-RU" sz="2400" b="1" dirty="0">
                <a:solidFill>
                  <a:srgbClr val="90C63D"/>
                </a:solidFill>
                <a:latin typeface="Cambria" pitchFamily="18" charset="0"/>
              </a:rPr>
              <a:t>ГКОУ «Школа №39» </a:t>
            </a:r>
          </a:p>
          <a:p>
            <a:pPr algn="ctr" eaLnBrk="1" hangingPunct="1"/>
            <a:r>
              <a:rPr lang="ru-RU" altLang="ru-RU" sz="2000" dirty="0">
                <a:latin typeface="Cambria" pitchFamily="18" charset="0"/>
              </a:rPr>
              <a:t>Английский язык, биология, география, технология, история, литература, математика, ОБЖ, обществознание, русский язык, химия, физическая культура</a:t>
            </a:r>
            <a:endParaRPr lang="ru-RU" altLang="ru-RU" sz="2000" dirty="0">
              <a:solidFill>
                <a:srgbClr val="000000"/>
              </a:solidFill>
              <a:latin typeface="Cambria" pitchFamily="18" charset="0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5CC3C0"/>
                </a:solidFill>
                <a:latin typeface="Cambria" pitchFamily="18" charset="0"/>
              </a:rPr>
              <a:t> </a:t>
            </a:r>
          </a:p>
          <a:p>
            <a:pPr eaLnBrk="1" hangingPunct="1"/>
            <a:endParaRPr lang="ru-RU" altLang="ru-RU" dirty="0">
              <a:latin typeface="Cambria" pitchFamily="18" charset="0"/>
            </a:endParaRPr>
          </a:p>
        </p:txBody>
      </p:sp>
      <p:sp>
        <p:nvSpPr>
          <p:cNvPr id="9239" name="TextBox 36"/>
          <p:cNvSpPr txBox="1">
            <a:spLocks noChangeArrowheads="1"/>
          </p:cNvSpPr>
          <p:nvPr/>
        </p:nvSpPr>
        <p:spPr bwMode="auto">
          <a:xfrm>
            <a:off x="2131728" y="5282769"/>
            <a:ext cx="961693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FDAF40"/>
                </a:solidFill>
                <a:latin typeface="Cambria" pitchFamily="18" charset="0"/>
              </a:rPr>
              <a:t>ГКОУ «Школа-интернат №13» </a:t>
            </a:r>
          </a:p>
          <a:p>
            <a:pPr algn="ctr" eaLnBrk="1" hangingPunct="1"/>
            <a:r>
              <a:rPr lang="ru-RU" altLang="ru-RU" sz="2000" dirty="0">
                <a:latin typeface="Cambria" pitchFamily="18" charset="0"/>
              </a:rPr>
              <a:t>Биология, география, история, математика, русский язык, обществознание, литература, английский язык</a:t>
            </a:r>
            <a:endParaRPr lang="ru-RU" altLang="ru-RU" sz="2000" b="1" dirty="0">
              <a:solidFill>
                <a:srgbClr val="5CC3C0"/>
              </a:solidFill>
              <a:latin typeface="Cambria" pitchFamily="18" charset="0"/>
            </a:endParaRPr>
          </a:p>
          <a:p>
            <a:pPr eaLnBrk="1" hangingPunct="1"/>
            <a:endParaRPr lang="ru-RU" altLang="ru-RU" dirty="0">
              <a:latin typeface="Cambria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02812" y="5259648"/>
            <a:ext cx="2246313" cy="704850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hightech.fm/files/1/upload/1210x600/21805.jpg"/>
          <p:cNvPicPr>
            <a:picLocks noChangeAspect="1" noChangeArrowheads="1"/>
          </p:cNvPicPr>
          <p:nvPr/>
        </p:nvPicPr>
        <p:blipFill>
          <a:blip r:embed="rId4" cstate="print"/>
          <a:srcRect t="30188" b="36060"/>
          <a:stretch>
            <a:fillRect/>
          </a:stretch>
        </p:blipFill>
        <p:spPr bwMode="auto">
          <a:xfrm>
            <a:off x="-25400" y="0"/>
            <a:ext cx="12217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00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15900" y="735013"/>
            <a:ext cx="12407900" cy="1341437"/>
          </a:xfrm>
          <a:prstGeom prst="triangle">
            <a:avLst>
              <a:gd name="adj" fmla="val 0"/>
            </a:avLst>
          </a:prstGeom>
          <a:solidFill>
            <a:srgbClr val="5CC3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9" name="Прямоугольник 15"/>
          <p:cNvSpPr>
            <a:spLocks noChangeArrowheads="1"/>
          </p:cNvSpPr>
          <p:nvPr/>
        </p:nvSpPr>
        <p:spPr bwMode="auto">
          <a:xfrm>
            <a:off x="3557588" y="1114425"/>
            <a:ext cx="1219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8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ДИНАМИКА</a:t>
            </a:r>
          </a:p>
        </p:txBody>
      </p:sp>
      <p:sp>
        <p:nvSpPr>
          <p:cNvPr id="42" name="Овал 41"/>
          <p:cNvSpPr/>
          <p:nvPr/>
        </p:nvSpPr>
        <p:spPr>
          <a:xfrm>
            <a:off x="307975" y="180975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71" name="Рисунок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" y="293688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AutoShape 2" descr="ÐÐ°ÑÑÐ¸Ð½ÐºÐ¸ Ð¿Ð¾ Ð·Ð°Ð¿ÑÐ¾ÑÑ Ð¸Ð½ÑÐ¾Ð³ÑÐ°ÑÐ¸ÐºÐ° Ð´Ð¸Ð½Ð°Ð¼Ð¸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dirty="0">
              <a:latin typeface="Cambria" pitchFamily="18" charset="0"/>
            </a:endParaRPr>
          </a:p>
        </p:txBody>
      </p:sp>
      <p:graphicFrame>
        <p:nvGraphicFramePr>
          <p:cNvPr id="11273" name="Диаграмма 9"/>
          <p:cNvGraphicFramePr>
            <a:graphicFrameLocks/>
          </p:cNvGraphicFramePr>
          <p:nvPr/>
        </p:nvGraphicFramePr>
        <p:xfrm>
          <a:off x="0" y="2827338"/>
          <a:ext cx="4408488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Worksheet" r:id="rId6" imgW="4410024" imgH="3505088" progId="Excel.Sheet.8">
                  <p:embed/>
                </p:oleObj>
              </mc:Choice>
              <mc:Fallback>
                <p:oleObj name="Worksheet" r:id="rId6" imgW="4410024" imgH="3505088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7338"/>
                        <a:ext cx="4408488" cy="350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Прямоугольник 15"/>
          <p:cNvSpPr>
            <a:spLocks noChangeArrowheads="1"/>
          </p:cNvSpPr>
          <p:nvPr/>
        </p:nvSpPr>
        <p:spPr bwMode="auto">
          <a:xfrm>
            <a:off x="155575" y="2152650"/>
            <a:ext cx="11936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00A79D"/>
                </a:solidFill>
                <a:latin typeface="Cambria" pitchFamily="18" charset="0"/>
                <a:cs typeface="Tahoma" pitchFamily="34" charset="0"/>
              </a:rPr>
              <a:t>ШКОЛЬНЫЙ ЭТАП Всероссийской олимпиады школьников</a:t>
            </a:r>
          </a:p>
        </p:txBody>
      </p:sp>
      <p:graphicFrame>
        <p:nvGraphicFramePr>
          <p:cNvPr id="11275" name="Диаграмма 11"/>
          <p:cNvGraphicFramePr>
            <a:graphicFrameLocks/>
          </p:cNvGraphicFramePr>
          <p:nvPr/>
        </p:nvGraphicFramePr>
        <p:xfrm>
          <a:off x="3940175" y="2911476"/>
          <a:ext cx="4475162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Worksheet" r:id="rId8" imgW="4476699" imgH="3381458" progId="Excel.Sheet.8">
                  <p:embed/>
                </p:oleObj>
              </mc:Choice>
              <mc:Fallback>
                <p:oleObj name="Worksheet" r:id="rId8" imgW="4476699" imgH="3381458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2911476"/>
                        <a:ext cx="4475162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Диаграмма 12"/>
          <p:cNvGraphicFramePr>
            <a:graphicFrameLocks/>
          </p:cNvGraphicFramePr>
          <p:nvPr/>
        </p:nvGraphicFramePr>
        <p:xfrm>
          <a:off x="7745412" y="2725738"/>
          <a:ext cx="4446588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Worksheet" r:id="rId10" imgW="4448086" imgH="3562313" progId="Excel.Sheet.8">
                  <p:embed/>
                </p:oleObj>
              </mc:Choice>
              <mc:Fallback>
                <p:oleObj name="Worksheet" r:id="rId10" imgW="4448086" imgH="3562313" progId="Excel.Shee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412" y="2725738"/>
                        <a:ext cx="4446588" cy="355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ÑÐ¸ÑÐµÐ»Ñ Ð±ÑÐ´ÑÑÐµÐ³Ð¾"/>
          <p:cNvPicPr>
            <a:picLocks noChangeAspect="1" noChangeArrowheads="1"/>
          </p:cNvPicPr>
          <p:nvPr/>
        </p:nvPicPr>
        <p:blipFill>
          <a:blip r:embed="rId4" cstate="print"/>
          <a:srcRect t="14587" b="41499"/>
          <a:stretch>
            <a:fillRect/>
          </a:stretch>
        </p:blipFill>
        <p:spPr bwMode="auto">
          <a:xfrm>
            <a:off x="23813" y="-11113"/>
            <a:ext cx="12168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15900" y="436563"/>
            <a:ext cx="12407900" cy="1341437"/>
          </a:xfrm>
          <a:prstGeom prst="triangle">
            <a:avLst>
              <a:gd name="adj" fmla="val 0"/>
            </a:avLst>
          </a:prstGeom>
          <a:solidFill>
            <a:schemeClr val="accent5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7" name="Прямоугольник 15"/>
          <p:cNvSpPr>
            <a:spLocks noChangeArrowheads="1"/>
          </p:cNvSpPr>
          <p:nvPr/>
        </p:nvSpPr>
        <p:spPr bwMode="auto">
          <a:xfrm>
            <a:off x="2508247" y="1008063"/>
            <a:ext cx="1219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МУНИЦИПАЛЬНЫЙ ЭТАП</a:t>
            </a:r>
          </a:p>
        </p:txBody>
      </p:sp>
      <p:sp>
        <p:nvSpPr>
          <p:cNvPr id="42" name="Овал 41"/>
          <p:cNvSpPr/>
          <p:nvPr/>
        </p:nvSpPr>
        <p:spPr>
          <a:xfrm>
            <a:off x="493713" y="60325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9" name="Рисунок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141288"/>
            <a:ext cx="20288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AutoShape 2" descr="ÐÐ°ÑÑÐ¸Ð½ÐºÐ¸ Ð¿Ð¾ Ð·Ð°Ð¿ÑÐ¾ÑÑ Ð¸Ð½ÑÐ¾Ð³ÑÐ°ÑÐ¸ÐºÐ° Ð´Ð¸Ð½Ð°Ð¼Ð¸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dirty="0">
              <a:latin typeface="Cambri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263" y="4691063"/>
          <a:ext cx="12055475" cy="19812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05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2"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Приказа Министерства просвещения РФ № 678 от 27.11.2020г. «Об утверждении Порядка проведения всероссийской олимпиады школьников»</a:t>
                      </a:r>
                      <a:endParaRPr lang="ru-RU" sz="1600" b="1" dirty="0"/>
                    </a:p>
                  </a:txBody>
                  <a:tcPr marL="91449" marR="9144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Приказ Министерства образования и науки УР № 1730 от 12.10.2021 г. «О графике проведения муниципального этапа всероссийской олимпиады школьников в Удмуртской Республике в 2021-2022 учебном году»</a:t>
                      </a:r>
                      <a:endParaRPr lang="ru-RU" sz="1600" b="1" dirty="0"/>
                    </a:p>
                  </a:txBody>
                  <a:tcPr marL="91449" marR="91449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Приказ Управления образования Администрации города Ижевска № 554 от 14.10.2021г.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«О проведении муниципального этапа всероссийской олимпиады школьников в 2021-2022 учебном году»</a:t>
                      </a:r>
                      <a:endParaRPr lang="ru-RU" sz="1600" b="1" dirty="0"/>
                    </a:p>
                  </a:txBody>
                  <a:tcPr marL="91449" marR="91449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331" name="Диаграмма 18"/>
          <p:cNvGraphicFramePr>
            <a:graphicFrameLocks/>
          </p:cNvGraphicFramePr>
          <p:nvPr/>
        </p:nvGraphicFramePr>
        <p:xfrm>
          <a:off x="185738" y="1911350"/>
          <a:ext cx="6091237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Worksheet" r:id="rId6" imgW="6848400" imgH="2762230" progId="Excel.Sheet.8">
                  <p:embed/>
                </p:oleObj>
              </mc:Choice>
              <mc:Fallback>
                <p:oleObj name="Worksheet" r:id="rId6" imgW="6848400" imgH="2762230" progId="Excel.Sheet.8">
                  <p:embed/>
                  <p:pic>
                    <p:nvPicPr>
                      <p:cNvPr id="0" name="Диаграмма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911350"/>
                        <a:ext cx="6091237" cy="275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Диаграмма 31"/>
          <p:cNvGraphicFramePr>
            <a:graphicFrameLocks/>
          </p:cNvGraphicFramePr>
          <p:nvPr/>
        </p:nvGraphicFramePr>
        <p:xfrm>
          <a:off x="6229350" y="1849438"/>
          <a:ext cx="5729288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Worksheet" r:id="rId8" imgW="6915075" imgH="2876682" progId="Excel.Sheet.8">
                  <p:embed/>
                </p:oleObj>
              </mc:Choice>
              <mc:Fallback>
                <p:oleObj name="Worksheet" r:id="rId8" imgW="6915075" imgH="2876682" progId="Excel.Sheet.8">
                  <p:embed/>
                  <p:pic>
                    <p:nvPicPr>
                      <p:cNvPr id="0" name="Диаграмма 3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1849438"/>
                        <a:ext cx="5729288" cy="286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3" name="Прямоугольник 15"/>
          <p:cNvSpPr>
            <a:spLocks noChangeArrowheads="1"/>
          </p:cNvSpPr>
          <p:nvPr/>
        </p:nvSpPr>
        <p:spPr bwMode="auto">
          <a:xfrm>
            <a:off x="1947863" y="1738313"/>
            <a:ext cx="1219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>
                <a:solidFill>
                  <a:srgbClr val="595959"/>
                </a:solidFill>
                <a:latin typeface="Cambria" pitchFamily="18" charset="0"/>
                <a:cs typeface="Tahoma" pitchFamily="34" charset="0"/>
              </a:rPr>
              <a:t>Победители и призеры</a:t>
            </a:r>
          </a:p>
        </p:txBody>
      </p:sp>
      <p:sp>
        <p:nvSpPr>
          <p:cNvPr id="13334" name="Прямоугольник 15"/>
          <p:cNvSpPr>
            <a:spLocks noChangeArrowheads="1"/>
          </p:cNvSpPr>
          <p:nvPr/>
        </p:nvSpPr>
        <p:spPr bwMode="auto">
          <a:xfrm>
            <a:off x="-4875213" y="1789113"/>
            <a:ext cx="12192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>
                <a:solidFill>
                  <a:srgbClr val="595959"/>
                </a:solidFill>
                <a:latin typeface="Cambria" pitchFamily="18" charset="0"/>
                <a:cs typeface="Tahoma" pitchFamily="34" charset="0"/>
              </a:rPr>
              <a:t>Участники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3" cstate="print"/>
          <a:srcRect t="41377" b="37328"/>
          <a:stretch>
            <a:fillRect/>
          </a:stretch>
        </p:blipFill>
        <p:spPr bwMode="auto">
          <a:xfrm>
            <a:off x="28575" y="-12700"/>
            <a:ext cx="12177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15913"/>
            <a:ext cx="12501563" cy="1393825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5689600" y="315913"/>
            <a:ext cx="7169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                                         МУНИЦИПАЛЬНЫЙ ЭТАП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150" y="39688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00" y="125413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16344"/>
              </p:ext>
            </p:extLst>
          </p:nvPr>
        </p:nvGraphicFramePr>
        <p:xfrm>
          <a:off x="138545" y="1740316"/>
          <a:ext cx="11948158" cy="4897261"/>
        </p:xfrm>
        <a:graphic>
          <a:graphicData uri="http://schemas.openxmlformats.org/drawingml/2006/table">
            <a:tbl>
              <a:tblPr/>
              <a:tblGrid>
                <a:gridCol w="2959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6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9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53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Пункты проведения олимпиады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Французский язык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МБОУ «Лингвистический лицей №25»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№72»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МАОУ «СОШ №74»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Испанский язык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«Лингвистический лицей №25»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МБОУ «СОШ №88»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Английский язык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ИЕГЛ «Школа-30»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Химия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№8»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МАОУ «Гимназия №56»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Право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МБОУ «СОШ №91»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Экология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ИЕГЛ «Школа-30»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ГБОУ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ЭМЛи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№29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«ГЮЛ №86»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ИЕГЛ «Школа – 30»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№35»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Технология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№89»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№27»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МБОУ «Лингвистический лицей №22»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История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№35»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Астрономия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№91»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Экономика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ГБОУ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ЭМЛи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 №29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МБОУ «СОШ №16»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№86»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№5»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Китайский язык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«Лингвистический лицей №25»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5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МБОУ «СОШ №58»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Искусство (мировая художественная культура)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№70»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Основы безопасности жизнедеятельности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№57»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«СОШ №59»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Итальянский язык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МБОУ «Лингвистический лицей №25»</a:t>
                      </a:r>
                    </a:p>
                  </a:txBody>
                  <a:tcPr marL="74049" marR="74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50" y="1698625"/>
            <a:ext cx="2495550" cy="50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7411" name="Рисунок 12"/>
          <p:cNvPicPr>
            <a:picLocks noChangeAspect="1"/>
          </p:cNvPicPr>
          <p:nvPr/>
        </p:nvPicPr>
        <p:blipFill>
          <a:blip r:embed="rId3" cstate="print"/>
          <a:srcRect t="28642" b="41267"/>
          <a:stretch>
            <a:fillRect/>
          </a:stretch>
        </p:blipFill>
        <p:spPr bwMode="auto">
          <a:xfrm>
            <a:off x="0" y="0"/>
            <a:ext cx="12212638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66713"/>
            <a:ext cx="12407900" cy="1341437"/>
          </a:xfrm>
          <a:prstGeom prst="triangle">
            <a:avLst>
              <a:gd name="adj" fmla="val 0"/>
            </a:avLst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4" name="Прямоугольник 15"/>
          <p:cNvSpPr>
            <a:spLocks noChangeArrowheads="1"/>
          </p:cNvSpPr>
          <p:nvPr/>
        </p:nvSpPr>
        <p:spPr bwMode="auto">
          <a:xfrm>
            <a:off x="2706688" y="950913"/>
            <a:ext cx="1219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2021-2022 УЧЕБНЫЙ ГОД</a:t>
            </a:r>
          </a:p>
        </p:txBody>
      </p:sp>
      <p:sp>
        <p:nvSpPr>
          <p:cNvPr id="42" name="Овал 41"/>
          <p:cNvSpPr/>
          <p:nvPr/>
        </p:nvSpPr>
        <p:spPr>
          <a:xfrm>
            <a:off x="144463" y="93663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1C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7416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2713" y="203200"/>
            <a:ext cx="2027238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05125" y="1817690"/>
          <a:ext cx="4494213" cy="475868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39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8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Предмет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+mn-lt"/>
                        </a:rPr>
                        <a:t>Уч-ки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Победители</a:t>
                      </a: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Призеры</a:t>
                      </a:r>
                    </a:p>
                  </a:txBody>
                  <a:tcPr marL="91444" marR="91444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275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92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Обществознание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267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Английский язык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181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Биология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253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География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174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Литература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222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255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ОБЖ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117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 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201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99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</a:t>
                      </a:r>
                    </a:p>
                  </a:txBody>
                  <a:tcPr marL="9525" marR="9525" marT="952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260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443788" y="1819275"/>
          <a:ext cx="4748213" cy="4769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79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8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Предмет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+mn-lt"/>
                        </a:rPr>
                        <a:t>Уч-ки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Победители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Призеры</a:t>
                      </a: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6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Физика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259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6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Экология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36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Химия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6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Астрономия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6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Право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6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Немецкий язык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36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Искусство (МХК)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66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Французский </a:t>
                      </a:r>
                    </a:p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язык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6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Экономика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36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Испанский язык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36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Китайский язык 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6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Итальянский язык 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6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407" name="Прямоугольник 15"/>
          <p:cNvSpPr>
            <a:spLocks noChangeArrowheads="1"/>
          </p:cNvSpPr>
          <p:nvPr/>
        </p:nvSpPr>
        <p:spPr bwMode="auto">
          <a:xfrm>
            <a:off x="320675" y="1987550"/>
            <a:ext cx="24352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301</a:t>
            </a:r>
          </a:p>
          <a:p>
            <a:pPr algn="ctr" eaLnBrk="1" hangingPunct="1">
              <a:defRPr/>
            </a:pPr>
            <a:r>
              <a:rPr lang="ru-RU" altLang="ru-RU" sz="2400" dirty="0">
                <a:latin typeface="+mn-lt"/>
                <a:cs typeface="Tahoma" panose="020B0604030504040204" pitchFamily="34" charset="0"/>
              </a:rPr>
              <a:t>победителей</a:t>
            </a:r>
          </a:p>
          <a:p>
            <a:pPr algn="ctr" eaLnBrk="1" hangingPunct="1">
              <a:defRPr/>
            </a:pPr>
            <a:endParaRPr lang="ru-RU" altLang="ru-RU" sz="1000" dirty="0">
              <a:latin typeface="+mn-lt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1327</a:t>
            </a:r>
          </a:p>
          <a:p>
            <a:pPr algn="ctr" eaLnBrk="1" hangingPunct="1">
              <a:defRPr/>
            </a:pPr>
            <a:r>
              <a:rPr lang="ru-RU" altLang="ru-RU" sz="2000" dirty="0">
                <a:latin typeface="+mn-lt"/>
                <a:cs typeface="Tahoma" panose="020B0604030504040204" pitchFamily="34" charset="0"/>
              </a:rPr>
              <a:t>призера</a:t>
            </a:r>
          </a:p>
          <a:p>
            <a:pPr algn="ctr" eaLnBrk="1" hangingPunct="1">
              <a:defRPr/>
            </a:pPr>
            <a:endParaRPr lang="ru-RU" altLang="ru-RU" sz="1000" dirty="0">
              <a:solidFill>
                <a:schemeClr val="bg1"/>
              </a:solidFill>
              <a:latin typeface="+mn-lt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3852</a:t>
            </a:r>
          </a:p>
          <a:p>
            <a:pPr algn="ctr" eaLnBrk="1" hangingPunct="1">
              <a:defRPr/>
            </a:pPr>
            <a:r>
              <a:rPr lang="ru-RU" altLang="ru-RU" dirty="0">
                <a:latin typeface="+mn-lt"/>
                <a:cs typeface="Tahoma" panose="020B0604030504040204" pitchFamily="34" charset="0"/>
              </a:rPr>
              <a:t>участников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5464175"/>
            <a:ext cx="2913063" cy="100171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42,6%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результативность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4" cstate="print"/>
          <a:srcRect t="41377" b="37328"/>
          <a:stretch>
            <a:fillRect/>
          </a:stretch>
        </p:blipFill>
        <p:spPr bwMode="auto">
          <a:xfrm>
            <a:off x="28575" y="-12700"/>
            <a:ext cx="12177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0" y="6716713"/>
            <a:ext cx="12192000" cy="134937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6375" y="315913"/>
            <a:ext cx="12501563" cy="1393825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5689600" y="315913"/>
            <a:ext cx="7169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                                         МУНИЦИПАЛЬНЫЙ ЭТАП</a:t>
            </a:r>
            <a:endParaRPr lang="ru-RU" altLang="ru-RU" sz="3200" b="1" dirty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150" y="39688"/>
            <a:ext cx="1454150" cy="14287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00" y="125413"/>
            <a:ext cx="20272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69" name="Диаграмма 9"/>
          <p:cNvGraphicFramePr>
            <a:graphicFrameLocks/>
          </p:cNvGraphicFramePr>
          <p:nvPr/>
        </p:nvGraphicFramePr>
        <p:xfrm>
          <a:off x="111125" y="2438258"/>
          <a:ext cx="573087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Worksheet" r:id="rId6" imgW="5734084" imgH="4019581" progId="Excel.Sheet.8">
                  <p:embed/>
                </p:oleObj>
              </mc:Choice>
              <mc:Fallback>
                <p:oleObj name="Worksheet" r:id="rId6" imgW="5734084" imgH="4019581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2438258"/>
                        <a:ext cx="5730875" cy="402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Диаграмма 9"/>
          <p:cNvGraphicFramePr>
            <a:graphicFrameLocks/>
          </p:cNvGraphicFramePr>
          <p:nvPr/>
        </p:nvGraphicFramePr>
        <p:xfrm>
          <a:off x="6240463" y="2390775"/>
          <a:ext cx="5826125" cy="402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Worksheet" r:id="rId8" imgW="5829373" imgH="4019581" progId="Excel.Sheet.8">
                  <p:embed/>
                </p:oleObj>
              </mc:Choice>
              <mc:Fallback>
                <p:oleObj name="Worksheet" r:id="rId8" imgW="5829373" imgH="4019581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390775"/>
                        <a:ext cx="5826125" cy="402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5A11"/>
      </a:accent1>
      <a:accent2>
        <a:srgbClr val="D0CEC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/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1866</Words>
  <Application>Microsoft Office PowerPoint</Application>
  <PresentationFormat>Широкоэкранный</PresentationFormat>
  <Paragraphs>564</Paragraphs>
  <Slides>22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Rockwell</vt:lpstr>
      <vt:lpstr>Times New Roman</vt:lpstr>
      <vt:lpstr>Тема Office</vt:lpstr>
      <vt:lpstr>Worksheet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Общеобразовательные организации, в которых есть победители МЭ ВсОШ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учреждение Удмуртской Республики</dc:title>
  <dc:creator>Волкова Ольга Викторовна</dc:creator>
  <cp:lastModifiedBy>User</cp:lastModifiedBy>
  <cp:revision>413</cp:revision>
  <cp:lastPrinted>2018-12-19T11:18:02Z</cp:lastPrinted>
  <dcterms:created xsi:type="dcterms:W3CDTF">2018-08-15T11:55:31Z</dcterms:created>
  <dcterms:modified xsi:type="dcterms:W3CDTF">2021-12-22T10:17:52Z</dcterms:modified>
</cp:coreProperties>
</file>