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8" r:id="rId13"/>
    <p:sldId id="269" r:id="rId14"/>
    <p:sldId id="270" r:id="rId15"/>
    <p:sldId id="272" r:id="rId16"/>
    <p:sldId id="267" r:id="rId17"/>
    <p:sldId id="271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FCEE2-9811-4007-91D7-722987416AA0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CECAA-C17F-4BC6-9DD8-D21FB423A2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tree-nature-forest-leaf-skag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-1"/>
            <a:ext cx="9144000" cy="6963149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71472" y="1643050"/>
            <a:ext cx="7886728" cy="42862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Изменения в деятельности специалистов Службы психолого-педагогического и социального сопровождения, связанные с внедрением ФАОП ДО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/>
              <a:t>Изменения в содержании 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543296" cy="63976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err="1" smtClean="0"/>
              <a:t>Пр</a:t>
            </a:r>
            <a:r>
              <a:rPr lang="ru-RU" dirty="0" smtClean="0"/>
              <a:t> АООП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214553"/>
            <a:ext cx="3543296" cy="450059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>
                <a:latin typeface="Cambria" pitchFamily="18" charset="0"/>
              </a:rPr>
              <a:t>Коррекционная программа:</a:t>
            </a:r>
          </a:p>
          <a:p>
            <a:r>
              <a:rPr lang="ru-RU" sz="1800" dirty="0">
                <a:latin typeface="Cambria" pitchFamily="18" charset="0"/>
              </a:rPr>
              <a:t>-является неотъемлемой частью адаптированной основной образовательной программы дошкольного образования детей дошкольного возраста;</a:t>
            </a:r>
          </a:p>
          <a:p>
            <a:r>
              <a:rPr lang="ru-RU" sz="1800" dirty="0">
                <a:latin typeface="Cambria" pitchFamily="18" charset="0"/>
              </a:rPr>
              <a:t>-обеспечивает достижение максимальной коррекции нарушений развития; </a:t>
            </a:r>
          </a:p>
          <a:p>
            <a:r>
              <a:rPr lang="ru-RU" sz="1800" dirty="0">
                <a:latin typeface="Cambria" pitchFamily="18" charset="0"/>
              </a:rPr>
              <a:t>-учитывает особые образовательные потребности детей дошкольного возраста.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ФАОП ДО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572001" y="2174874"/>
            <a:ext cx="4114800" cy="44688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2900" dirty="0">
                <a:latin typeface="Cambria" pitchFamily="18" charset="0"/>
              </a:rPr>
              <a:t>Программа коррекционно-развивающей работы</a:t>
            </a:r>
            <a:r>
              <a:rPr lang="ru-RU" dirty="0">
                <a:latin typeface="Cambria" pitchFamily="18" charset="0"/>
              </a:rPr>
              <a:t>: </a:t>
            </a: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1</a:t>
            </a:r>
            <a:r>
              <a:rPr lang="ru-RU" dirty="0" smtClean="0">
                <a:latin typeface="Cambria" pitchFamily="18" charset="0"/>
              </a:rPr>
              <a:t>.     Является </a:t>
            </a:r>
            <a:r>
              <a:rPr lang="ru-RU" dirty="0">
                <a:latin typeface="Cambria" pitchFamily="18" charset="0"/>
              </a:rPr>
              <a:t>неотъемлемой частью федеральной адаптированной основной образовательной программы дошкольного образования обучающихся с ОВЗ в условиях дошкольных образовательных групп комбинированной и компенсирующей направленности. </a:t>
            </a: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2</a:t>
            </a:r>
            <a:r>
              <a:rPr lang="ru-RU" dirty="0" smtClean="0">
                <a:latin typeface="Cambria" pitchFamily="18" charset="0"/>
              </a:rPr>
              <a:t>.    Обеспечивает </a:t>
            </a:r>
            <a:r>
              <a:rPr lang="ru-RU" dirty="0">
                <a:latin typeface="Cambria" pitchFamily="18" charset="0"/>
              </a:rPr>
              <a:t>достижение максимальной реализации реабилитационного потенциала каждого ребенка. </a:t>
            </a: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3</a:t>
            </a:r>
            <a:r>
              <a:rPr lang="ru-RU" dirty="0" smtClean="0">
                <a:latin typeface="Cambria" pitchFamily="18" charset="0"/>
              </a:rPr>
              <a:t>.     Учитывает </a:t>
            </a:r>
            <a:r>
              <a:rPr lang="ru-RU" dirty="0">
                <a:latin typeface="Cambria" pitchFamily="18" charset="0"/>
              </a:rPr>
              <a:t>особые образовательные потребности обучающихся раннего и дошкольного возраста с ОВЗ, удовлетворение которых открывает возможность общего образования</a:t>
            </a:r>
            <a:r>
              <a:rPr lang="ru-RU" dirty="0" smtClean="0">
                <a:latin typeface="Cambria" pitchFamily="18" charset="0"/>
              </a:rPr>
              <a:t>.</a:t>
            </a:r>
            <a:endParaRPr lang="ru-RU" dirty="0">
              <a:latin typeface="Cambria" pitchFamily="18" charset="0"/>
            </a:endParaRPr>
          </a:p>
          <a:p>
            <a:r>
              <a:rPr lang="ru-RU" dirty="0">
                <a:latin typeface="Cambria" pitchFamily="18" charset="0"/>
              </a:rPr>
              <a:t>Программа коррекционно-развивающей работы с детьми с  (подробное описание всех шагов специалистами) для АОП ДО.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ВАЖНО: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58246" cy="50435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ru-RU" dirty="0"/>
          </a:p>
          <a:p>
            <a:r>
              <a:rPr lang="ru-RU" sz="3400" b="1" dirty="0">
                <a:latin typeface="Cambria" pitchFamily="18" charset="0"/>
              </a:rPr>
              <a:t>Целевой раздел: </a:t>
            </a:r>
          </a:p>
          <a:p>
            <a:r>
              <a:rPr lang="ru-RU" sz="3400" dirty="0">
                <a:latin typeface="Cambria" pitchFamily="18" charset="0"/>
              </a:rPr>
              <a:t>1. Пояснительная записка: цель, задачи, принципы и подходы (общие и специфические); </a:t>
            </a:r>
          </a:p>
          <a:p>
            <a:r>
              <a:rPr lang="ru-RU" sz="3400" dirty="0">
                <a:latin typeface="Cambria" pitchFamily="18" charset="0"/>
              </a:rPr>
              <a:t>2. Планируемые результаты (целевые ориентиры).</a:t>
            </a:r>
          </a:p>
          <a:p>
            <a:r>
              <a:rPr lang="ru-RU" sz="3400" b="1" dirty="0">
                <a:latin typeface="Cambria" pitchFamily="18" charset="0"/>
              </a:rPr>
              <a:t>Содержательный раздел:</a:t>
            </a:r>
          </a:p>
          <a:p>
            <a:r>
              <a:rPr lang="ru-RU" sz="3400" dirty="0">
                <a:latin typeface="Cambria" pitchFamily="18" charset="0"/>
              </a:rPr>
              <a:t>1. Описание модулей по 5 образовательным областям (по всем нозологическим группам, с учетом изменения в описании областей из ФОП ОП);</a:t>
            </a:r>
          </a:p>
          <a:p>
            <a:r>
              <a:rPr lang="ru-RU" sz="3400" dirty="0">
                <a:latin typeface="Cambria" pitchFamily="18" charset="0"/>
              </a:rPr>
              <a:t>2. Описание вариативных форм, способов, методов, средств (по всем нозологическим группам); </a:t>
            </a:r>
          </a:p>
          <a:p>
            <a:r>
              <a:rPr lang="ru-RU" sz="3400" dirty="0">
                <a:latin typeface="Cambria" pitchFamily="18" charset="0"/>
              </a:rPr>
              <a:t>-Взаимодействие педагогических работников с детьми;</a:t>
            </a:r>
          </a:p>
          <a:p>
            <a:r>
              <a:rPr lang="ru-RU" sz="3400" dirty="0">
                <a:latin typeface="Cambria" pitchFamily="18" charset="0"/>
              </a:rPr>
              <a:t>-Взаимодействие педагогического коллектива с семьями. </a:t>
            </a:r>
          </a:p>
          <a:p>
            <a:r>
              <a:rPr lang="ru-RU" sz="3400" dirty="0">
                <a:latin typeface="Cambria" pitchFamily="18" charset="0"/>
              </a:rPr>
              <a:t>3. Программа коррекционно-развивающей работы (ранее “направления коррекционной работы”); </a:t>
            </a:r>
          </a:p>
          <a:p>
            <a:r>
              <a:rPr lang="ru-RU" sz="3400" dirty="0">
                <a:latin typeface="Cambria" pitchFamily="18" charset="0"/>
              </a:rPr>
              <a:t>4. </a:t>
            </a:r>
            <a:r>
              <a:rPr lang="ru-RU" sz="3400" b="1" dirty="0">
                <a:solidFill>
                  <a:srgbClr val="FF0000"/>
                </a:solidFill>
                <a:latin typeface="Cambria" pitchFamily="18" charset="0"/>
              </a:rPr>
              <a:t>Федеральная рабочая программа воспитания.</a:t>
            </a:r>
          </a:p>
          <a:p>
            <a:r>
              <a:rPr lang="ru-RU" sz="3400" b="1" dirty="0">
                <a:latin typeface="Cambria" pitchFamily="18" charset="0"/>
              </a:rPr>
              <a:t>Организационный раздел: </a:t>
            </a:r>
          </a:p>
          <a:p>
            <a:r>
              <a:rPr lang="ru-RU" sz="3400" dirty="0">
                <a:latin typeface="Cambria" pitchFamily="18" charset="0"/>
              </a:rPr>
              <a:t>1.Описание психолого-педагогических условий (по нозологиям);</a:t>
            </a:r>
          </a:p>
          <a:p>
            <a:r>
              <a:rPr lang="ru-RU" sz="3400" dirty="0">
                <a:latin typeface="Cambria" pitchFamily="18" charset="0"/>
              </a:rPr>
              <a:t>2.Кадровые, финансовые, материально-технические условия; </a:t>
            </a:r>
          </a:p>
          <a:p>
            <a:r>
              <a:rPr lang="ru-RU" sz="3400" dirty="0">
                <a:latin typeface="Cambria" pitchFamily="18" charset="0"/>
              </a:rPr>
              <a:t>3.Организация предметно-пространственной развивающей среды;</a:t>
            </a:r>
          </a:p>
          <a:p>
            <a:r>
              <a:rPr lang="ru-RU" sz="3400" b="1" dirty="0">
                <a:solidFill>
                  <a:srgbClr val="FF0000"/>
                </a:solidFill>
                <a:latin typeface="Cambria" pitchFamily="18" charset="0"/>
              </a:rPr>
              <a:t>4.Федеральный календарный план воспитательной работы.</a:t>
            </a:r>
          </a:p>
          <a:p>
            <a:endParaRPr lang="ru-RU" sz="3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/>
              <a:t>Целевые ориентиры освоения АОП ДО для трех возрастов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каждой нозологической группы обучающихся с ОВЗ обозначены </a:t>
            </a:r>
            <a:r>
              <a:rPr lang="ru-RU" dirty="0" smtClean="0"/>
              <a:t>дифференцированные целевые </a:t>
            </a:r>
            <a:r>
              <a:rPr lang="ru-RU" dirty="0"/>
              <a:t>ориентиры освоения программы в зависимости от уровня развития </a:t>
            </a:r>
            <a:r>
              <a:rPr lang="ru-RU" dirty="0" smtClean="0"/>
              <a:t>ребенка.</a:t>
            </a:r>
          </a:p>
          <a:p>
            <a:r>
              <a:rPr lang="ru-RU" dirty="0"/>
              <a:t>Содержание и планируемые результаты (целевые ориентиры), разработанных Организациями АОП ДО для обучающихся раннего и дошкольного возраста с ОВЗ, должны быть не ниже планируемых результатов Программы.</a:t>
            </a:r>
          </a:p>
          <a:p>
            <a:r>
              <a:rPr lang="ru-RU" dirty="0"/>
              <a:t>Организация самостоятельно проводит мониторинг освоения обучающимися АОП ДО и Программы коррекционной работы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Важно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Содержательный раздел:</a:t>
            </a:r>
          </a:p>
          <a:p>
            <a:r>
              <a:rPr lang="ru-RU" dirty="0"/>
              <a:t>1. Описание модулей по 5 образовательным областям (по всем нозологическим группам, с учетом изменения в описании областей из ФОП ОП).</a:t>
            </a:r>
          </a:p>
          <a:p>
            <a:r>
              <a:rPr lang="ru-RU" dirty="0"/>
              <a:t>2. Описание вариативных форм, способов, методов, средств (по всем нозологическим группам); </a:t>
            </a:r>
          </a:p>
          <a:p>
            <a:r>
              <a:rPr lang="ru-RU" dirty="0"/>
              <a:t>-Взаимодействие педагогических работников с детьми;</a:t>
            </a:r>
          </a:p>
          <a:p>
            <a:r>
              <a:rPr lang="ru-RU" dirty="0"/>
              <a:t>-Взаимодействие педагогического коллектива с семьями.</a:t>
            </a:r>
          </a:p>
          <a:p>
            <a:r>
              <a:rPr lang="ru-RU" dirty="0"/>
              <a:t>3. Программа коррекционно-развивающей работы (ранее “направления коррекционной работы”).</a:t>
            </a:r>
          </a:p>
          <a:p>
            <a:r>
              <a:rPr lang="ru-RU" dirty="0"/>
              <a:t>4. Федеральная рабочая программа воспитания.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35719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indent="457200"/>
            <a:r>
              <a:rPr lang="ru-RU" sz="3200" b="1" dirty="0">
                <a:latin typeface="Cambria" pitchFamily="18" charset="0"/>
              </a:rPr>
              <a:t>Программа коррекционно-развивающей работы -это программа </a:t>
            </a:r>
            <a:r>
              <a:rPr lang="ru-RU" sz="3200" b="1" dirty="0" smtClean="0">
                <a:latin typeface="Cambria" pitchFamily="18" charset="0"/>
              </a:rPr>
              <a:t>работы СПЕЦИАЛИСТОВ </a:t>
            </a:r>
            <a:r>
              <a:rPr lang="ru-RU" sz="2200" b="1" dirty="0">
                <a:latin typeface="Cambria" pitchFamily="18" charset="0"/>
              </a:rPr>
              <a:t>(учитель -логопед, учитель -дефектолог (тифлопедагог, сурдопедагог,  педагог-психолог</a:t>
            </a:r>
            <a:r>
              <a:rPr lang="ru-RU" sz="2200" b="1" dirty="0" smtClean="0">
                <a:latin typeface="Cambria" pitchFamily="18" charset="0"/>
              </a:rPr>
              <a:t>).</a:t>
            </a:r>
            <a:r>
              <a:rPr lang="ru-RU" sz="3200" b="1" dirty="0" smtClean="0">
                <a:latin typeface="Cambria" pitchFamily="18" charset="0"/>
              </a:rPr>
              <a:t/>
            </a:r>
            <a:br>
              <a:rPr lang="ru-RU" sz="3200" b="1" dirty="0" smtClean="0">
                <a:latin typeface="Cambria" pitchFamily="18" charset="0"/>
              </a:rPr>
            </a:br>
            <a:r>
              <a:rPr lang="ru-RU" sz="3200" b="1" dirty="0">
                <a:latin typeface="Cambria" pitchFamily="18" charset="0"/>
              </a:rPr>
              <a:t> </a:t>
            </a:r>
            <a:r>
              <a:rPr lang="ru-RU" sz="3200" b="1" dirty="0" smtClean="0">
                <a:latin typeface="Cambria" pitchFamily="18" charset="0"/>
              </a:rPr>
              <a:t>        Направление </a:t>
            </a:r>
            <a:r>
              <a:rPr lang="ru-RU" sz="3200" b="1" dirty="0">
                <a:latin typeface="Cambria" pitchFamily="18" charset="0"/>
              </a:rPr>
              <a:t>задач коррекционно-развивающей работы </a:t>
            </a:r>
            <a:r>
              <a:rPr lang="ru-RU" sz="3200" b="1" dirty="0" smtClean="0">
                <a:latin typeface="Cambria" pitchFamily="18" charset="0"/>
              </a:rPr>
              <a:t>- </a:t>
            </a:r>
            <a:r>
              <a:rPr lang="ru-RU" sz="3100" b="1" dirty="0" smtClean="0">
                <a:latin typeface="Cambria" pitchFamily="18" charset="0"/>
              </a:rPr>
              <a:t>определение </a:t>
            </a:r>
            <a:r>
              <a:rPr lang="ru-RU" sz="3100" b="1" dirty="0">
                <a:latin typeface="Cambria" pitchFamily="18" charset="0"/>
              </a:rPr>
              <a:t>особых образовательных потребностей, коррекция нарушений, оказание помощи родителям</a:t>
            </a:r>
            <a:endParaRPr lang="ru-RU" sz="3100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929066"/>
            <a:ext cx="8786874" cy="2786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2800" b="1" dirty="0" smtClean="0">
                <a:latin typeface="Cambria" pitchFamily="18" charset="0"/>
              </a:rPr>
              <a:t>Направления деятельности</a:t>
            </a:r>
            <a:r>
              <a:rPr lang="ru-RU" sz="2800" b="1" dirty="0">
                <a:latin typeface="Cambria" pitchFamily="18" charset="0"/>
              </a:rPr>
              <a:t>:</a:t>
            </a:r>
          </a:p>
          <a:p>
            <a:r>
              <a:rPr lang="ru-RU" sz="2800" dirty="0" smtClean="0">
                <a:latin typeface="Cambria" pitchFamily="18" charset="0"/>
              </a:rPr>
              <a:t>1.Проведение индивидуальной, групповой и подгрупповой коррекционной работы, обеспечивающей удовлетворение особых образовательных потребностей обучающихся</a:t>
            </a:r>
            <a:r>
              <a:rPr lang="ru-RU" sz="2800" dirty="0">
                <a:latin typeface="Cambria" pitchFamily="18" charset="0"/>
              </a:rPr>
              <a:t>.</a:t>
            </a:r>
          </a:p>
          <a:p>
            <a:r>
              <a:rPr lang="ru-RU" sz="2800" dirty="0" smtClean="0">
                <a:latin typeface="Cambria" pitchFamily="18" charset="0"/>
              </a:rPr>
              <a:t>2.Обеспечение коррекционной направленности при реализации содержания образовательных областей и воспитательных мероприятий</a:t>
            </a:r>
            <a:r>
              <a:rPr lang="ru-RU" sz="2800" dirty="0">
                <a:latin typeface="Cambria" pitchFamily="18" charset="0"/>
              </a:rPr>
              <a:t>.</a:t>
            </a:r>
          </a:p>
          <a:p>
            <a:r>
              <a:rPr lang="ru-RU" sz="2800" dirty="0" smtClean="0">
                <a:latin typeface="Cambria" pitchFamily="18" charset="0"/>
              </a:rPr>
              <a:t>3.Психолого-педагогическое сопровождение семьи (законных представителей)с целью ее активного включения в коррекционно-развивающую работу с детьми</a:t>
            </a:r>
            <a:r>
              <a:rPr lang="ru-RU" sz="2800" dirty="0">
                <a:latin typeface="Cambria" pitchFamily="18" charset="0"/>
              </a:rPr>
              <a:t>.</a:t>
            </a:r>
          </a:p>
          <a:p>
            <a:r>
              <a:rPr lang="ru-RU" sz="2800" dirty="0" smtClean="0">
                <a:latin typeface="Cambria" pitchFamily="18" charset="0"/>
              </a:rPr>
              <a:t>4.Организацию партнерских отношений с родителями (законными представителями).</a:t>
            </a:r>
            <a:endParaRPr lang="ru-RU" sz="2800" dirty="0">
              <a:latin typeface="Cambria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/>
              <a:t>Рабочая программа воспитания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Рабочая программа воспитания не является отдельным документом.</a:t>
            </a:r>
          </a:p>
          <a:p>
            <a:r>
              <a:rPr lang="ru-RU" dirty="0"/>
              <a:t>Рабочая программа воспитания является частью ФАОП ДО. </a:t>
            </a:r>
          </a:p>
          <a:p>
            <a:r>
              <a:rPr lang="ru-RU" dirty="0">
                <a:latin typeface="Cambria" pitchFamily="18" charset="0"/>
              </a:rPr>
              <a:t>Федеральная</a:t>
            </a:r>
            <a:r>
              <a:rPr lang="ru-RU" dirty="0"/>
              <a:t> рабочая программа -это часть федерального документа и она обязательна к исполнению в полном объеме.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58272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/>
              <a:t>Организационный раздел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58204" cy="419736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ru-RU" dirty="0">
              <a:latin typeface="Cambria" pitchFamily="18" charset="0"/>
            </a:endParaRP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1.Описание психолого-педагогических условий (по нозологиям);</a:t>
            </a: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2.Кадровые, финансовые, материально-технические условия; </a:t>
            </a:r>
          </a:p>
          <a:p>
            <a:pPr>
              <a:buNone/>
            </a:pPr>
            <a:r>
              <a:rPr lang="ru-RU" dirty="0">
                <a:latin typeface="Cambria" pitchFamily="18" charset="0"/>
              </a:rPr>
              <a:t>3.Организация предметно-пространственной развивающей среды;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  <a:latin typeface="Cambria" pitchFamily="18" charset="0"/>
              </a:rPr>
              <a:t>4.Календарный план воспитательной работы</a:t>
            </a:r>
            <a:r>
              <a:rPr lang="ru-RU" dirty="0">
                <a:latin typeface="Cambria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/>
              <a:t>Режим и распорядок дня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>
                <a:latin typeface="Cambria" pitchFamily="18" charset="0"/>
              </a:rPr>
              <a:t>Подходы к планированию режима и распорядка дня.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</a:rPr>
              <a:t>      Выбор </a:t>
            </a:r>
            <a:r>
              <a:rPr lang="ru-RU" dirty="0">
                <a:latin typeface="Cambria" pitchFamily="18" charset="0"/>
              </a:rPr>
              <a:t>режима работы , дошкольной группы осуществляется Организацией самостоятельно (с учетом объема решаемых задач, мнений участников образовательных отношений). ФАОП не содержит данных о режимах -опираемся на ФОП.</a:t>
            </a:r>
          </a:p>
          <a:p>
            <a:r>
              <a:rPr lang="ru-RU" dirty="0">
                <a:latin typeface="Cambria" pitchFamily="18" charset="0"/>
              </a:rPr>
              <a:t>Режим дня предусматривает рациональное чередование отрезков сна и бодрствования в соответствии с физиологическими обоснованиями, обеспечивает хорошее самочувствие и активность ребенка, предупреждает утомляемость и перевозбуждение.</a:t>
            </a:r>
          </a:p>
          <a:p>
            <a:r>
              <a:rPr lang="ru-RU" dirty="0">
                <a:latin typeface="Cambria" pitchFamily="18" charset="0"/>
              </a:rPr>
              <a:t>Режим и распорядок дня устанавливаются с учетом требований </a:t>
            </a:r>
            <a:r>
              <a:rPr lang="ru-RU" dirty="0" err="1">
                <a:latin typeface="Cambria" pitchFamily="18" charset="0"/>
              </a:rPr>
              <a:t>СанПиН</a:t>
            </a:r>
            <a:r>
              <a:rPr lang="ru-RU" dirty="0">
                <a:latin typeface="Cambria" pitchFamily="18" charset="0"/>
              </a:rPr>
              <a:t> 2.3/2.4.3590-20 (режим питания) </a:t>
            </a:r>
            <a:r>
              <a:rPr lang="ru-RU" dirty="0" err="1">
                <a:latin typeface="Cambria" pitchFamily="18" charset="0"/>
              </a:rPr>
              <a:t>СанПиН</a:t>
            </a:r>
            <a:r>
              <a:rPr lang="ru-RU" dirty="0">
                <a:latin typeface="Cambria" pitchFamily="18" charset="0"/>
              </a:rPr>
              <a:t> 1.2.3685-21 (условий реализации программы ДО, потребностей участников образовательных отношений).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tree-nature-forest-leaf-skag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5" y="428604"/>
            <a:ext cx="8546339" cy="5697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dirty="0" smtClean="0"/>
              <a:t>Изменения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1571612"/>
            <a:ext cx="8329642" cy="45545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закон от 24 сентября 2022 г. № 371-ФЗ«О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/>
              <a:t>Создание единого образовательного </a:t>
            </a:r>
            <a:r>
              <a:rPr lang="ru-RU" sz="3600" b="1" dirty="0" smtClean="0"/>
              <a:t>пространства  </a:t>
            </a:r>
            <a:r>
              <a:rPr lang="ru-RU" sz="3600" b="1" dirty="0"/>
              <a:t>в Российской Федерации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Приказ Министерства просвещения Российской Федерации </a:t>
            </a:r>
            <a:r>
              <a:rPr lang="ru-RU" b="1" dirty="0" smtClean="0"/>
              <a:t>от </a:t>
            </a:r>
            <a:r>
              <a:rPr lang="ru-RU" b="1" dirty="0"/>
              <a:t>24 ноября 2022г. №1022 «Об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/>
              <a:t>Зачем внедряется ФАОП ДО?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/>
              <a:t>1.Создатьединоеядросодержаниядошкольногообразования.</a:t>
            </a:r>
          </a:p>
          <a:p>
            <a:r>
              <a:rPr lang="ru-RU" dirty="0"/>
              <a:t>2.Создатьединоефедеральноеобразовательноепространствовоспитанияиобучениядетей,котороеобеспечитиребенку,иродителямравные,качественныеусловиядошкольногообразования,внезависимостиотместапроживания.</a:t>
            </a:r>
          </a:p>
          <a:p>
            <a:r>
              <a:rPr lang="ru-RU" dirty="0"/>
              <a:t>3.ОрганизоватьобучениеивоспитаниедошкольникакакгражданинаРоссийскойФедерации,формироватьосновыегогражданскойикультурнойидентичностидоступнымиповозрастусредствам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/>
              <a:t>Цель ФАОП ДО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/>
              <a:t>Обеспечениеусловийдлядошкольногообразования,определяемыхобщимииособымипотребностямидетейраннегоидошкольноговозрастасОВЗ,индивидуальнымиособенностямиегоразвитияисостоянияздоровья.</a:t>
            </a:r>
          </a:p>
          <a:p>
            <a:r>
              <a:rPr lang="ru-RU" b="1" dirty="0"/>
              <a:t>Потребности</a:t>
            </a:r>
          </a:p>
          <a:p>
            <a:r>
              <a:rPr lang="ru-RU" b="1" dirty="0" err="1"/>
              <a:t>Биологическиепотребности</a:t>
            </a:r>
            <a:r>
              <a:rPr lang="ru-RU" b="1" dirty="0"/>
              <a:t>–этопервичныеиливрожденныепотребностижизнедеятельностиорганизма.Книмотносятсяпотребностидышать,питаться,двигаться,спать,отдыхать,воспроизводитьсебя,бытьздоровым,находитьсявбезопасности.</a:t>
            </a:r>
          </a:p>
          <a:p>
            <a:r>
              <a:rPr lang="ru-RU" b="1" dirty="0"/>
              <a:t>Социальные–</a:t>
            </a:r>
            <a:r>
              <a:rPr lang="ru-RU" b="1" dirty="0" err="1"/>
              <a:t>вобщении,участиевсовместнойжизни,вдружбе,вуважении</a:t>
            </a:r>
            <a:r>
              <a:rPr lang="ru-RU" b="1" dirty="0"/>
              <a:t>.</a:t>
            </a:r>
          </a:p>
          <a:p>
            <a:r>
              <a:rPr lang="ru-RU" b="1" dirty="0"/>
              <a:t>Познавательнаяпотребность-этопотребностьвисследованииокружающейсреды,приобретенииновойинформации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64305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/>
              <a:t>Федеральная адаптированная образовательная программа дошкольного образования обучающихся с ограниченными возможностями здоровья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42844" y="2000240"/>
            <a:ext cx="4143404" cy="12144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err="1" smtClean="0"/>
              <a:t>Пр</a:t>
            </a:r>
            <a:r>
              <a:rPr lang="ru-RU" sz="2000" dirty="0" smtClean="0"/>
              <a:t> АООП</a:t>
            </a:r>
            <a:endParaRPr lang="ru-RU" sz="20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214282" y="3357562"/>
            <a:ext cx="4071966" cy="27686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ru-RU" b="1" dirty="0"/>
              <a:t>Носит рекомендательный характер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3438" y="2000240"/>
            <a:ext cx="4043362" cy="125094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/>
              <a:t>ФАОП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572000" y="3429000"/>
            <a:ext cx="4114801" cy="269716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/>
              <a:t>Является нормативным правовым документом, равным по статусу ФГОС ДО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/>
              <a:t>Стало</a:t>
            </a:r>
            <a:r>
              <a:rPr lang="ru-RU" sz="3600" b="1" dirty="0" smtClean="0"/>
              <a:t>: Рамочные </a:t>
            </a:r>
            <a:r>
              <a:rPr lang="ru-RU" sz="3600" b="1" dirty="0"/>
              <a:t>модульные программы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/>
              <a:t>АОП ДО для обучающихся с нарушениями слуха</a:t>
            </a:r>
          </a:p>
          <a:p>
            <a:r>
              <a:rPr lang="ru-RU" dirty="0"/>
              <a:t>АОП ДО для обучающихся с нарушениями зрения </a:t>
            </a:r>
          </a:p>
          <a:p>
            <a:r>
              <a:rPr lang="ru-RU" dirty="0"/>
              <a:t>АОП ДО для обучающихся с тяжелыми нарушениями речи </a:t>
            </a:r>
          </a:p>
          <a:p>
            <a:r>
              <a:rPr lang="ru-RU" dirty="0"/>
              <a:t>АОП ДО для обучающихся с нарушениями опорно-двигательного аппарата</a:t>
            </a:r>
          </a:p>
          <a:p>
            <a:r>
              <a:rPr lang="ru-RU" dirty="0"/>
              <a:t>АОП ДО для обучающихся с задержкой психического развития </a:t>
            </a:r>
          </a:p>
          <a:p>
            <a:r>
              <a:rPr lang="ru-RU" dirty="0"/>
              <a:t>АОП ДО для обучающихся с расстройствами </a:t>
            </a:r>
            <a:r>
              <a:rPr lang="ru-RU" dirty="0" err="1"/>
              <a:t>аутистического</a:t>
            </a:r>
            <a:r>
              <a:rPr lang="ru-RU" dirty="0"/>
              <a:t> спектра </a:t>
            </a:r>
          </a:p>
          <a:p>
            <a:r>
              <a:rPr lang="ru-RU" dirty="0"/>
              <a:t>АОП ДО для обучающихся с умственной отсталостью (интеллектуальными нарушениями) </a:t>
            </a:r>
          </a:p>
          <a:p>
            <a:r>
              <a:rPr lang="ru-RU" dirty="0"/>
              <a:t>АОП ДО для обучающихся с тяжелыми множественными нарушениями развития</a:t>
            </a:r>
          </a:p>
          <a:p>
            <a:r>
              <a:rPr lang="ru-RU" b="1" dirty="0" err="1"/>
              <a:t>Стало:Рамочные</a:t>
            </a:r>
            <a:r>
              <a:rPr lang="ru-RU" b="1" dirty="0"/>
              <a:t> модульные программы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/>
              <a:t>Есть изменения в содержании?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 Виды </a:t>
            </a:r>
            <a:r>
              <a:rPr lang="ru-RU" b="1" dirty="0"/>
              <a:t>деятельности ФАОП </a:t>
            </a:r>
            <a:r>
              <a:rPr lang="ru-RU" b="1" dirty="0" smtClean="0"/>
              <a:t>ДО</a:t>
            </a:r>
          </a:p>
          <a:p>
            <a:endParaRPr lang="ru-RU" b="1" dirty="0"/>
          </a:p>
          <a:p>
            <a:r>
              <a:rPr lang="ru-RU" dirty="0" smtClean="0">
                <a:latin typeface="Cambria" pitchFamily="18" charset="0"/>
              </a:rPr>
              <a:t>предметная </a:t>
            </a:r>
            <a:r>
              <a:rPr lang="ru-RU" dirty="0">
                <a:latin typeface="Cambria" pitchFamily="18" charset="0"/>
              </a:rPr>
              <a:t>деятельность;</a:t>
            </a:r>
          </a:p>
          <a:p>
            <a:r>
              <a:rPr lang="ru-RU" dirty="0" smtClean="0">
                <a:latin typeface="Cambria" pitchFamily="18" charset="0"/>
              </a:rPr>
              <a:t>игровая </a:t>
            </a:r>
            <a:r>
              <a:rPr lang="ru-RU" dirty="0">
                <a:latin typeface="Cambria" pitchFamily="18" charset="0"/>
              </a:rPr>
              <a:t>(сюжетно-ролевая игра, игра с правилами и другие виды игры), </a:t>
            </a:r>
          </a:p>
          <a:p>
            <a:r>
              <a:rPr lang="ru-RU" dirty="0" smtClean="0">
                <a:latin typeface="Cambria" pitchFamily="18" charset="0"/>
              </a:rPr>
              <a:t>коммуникативная </a:t>
            </a:r>
            <a:r>
              <a:rPr lang="ru-RU" dirty="0">
                <a:latin typeface="Cambria" pitchFamily="18" charset="0"/>
              </a:rPr>
              <a:t>(общение и взаимодействие со взрослыми и другими детьми), </a:t>
            </a:r>
          </a:p>
          <a:p>
            <a:r>
              <a:rPr lang="ru-RU" dirty="0" smtClean="0">
                <a:latin typeface="Cambria" pitchFamily="18" charset="0"/>
              </a:rPr>
              <a:t>познавательно-исследовательская </a:t>
            </a:r>
            <a:r>
              <a:rPr lang="ru-RU" dirty="0">
                <a:latin typeface="Cambria" pitchFamily="18" charset="0"/>
              </a:rPr>
              <a:t>(исследование и познание природного и социального миров в процессе наблюдения и взаимодействия с ними).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восприятие художественной литературы и фольклора;</a:t>
            </a:r>
          </a:p>
          <a:p>
            <a:r>
              <a:rPr lang="ru-RU" dirty="0" smtClean="0"/>
              <a:t>самообслуживание </a:t>
            </a:r>
            <a:r>
              <a:rPr lang="ru-RU" dirty="0"/>
              <a:t>и элементарный бытовой труд;</a:t>
            </a:r>
          </a:p>
          <a:p>
            <a:r>
              <a:rPr lang="ru-RU" dirty="0" smtClean="0"/>
              <a:t>конструирование</a:t>
            </a:r>
            <a:r>
              <a:rPr lang="ru-RU" dirty="0"/>
              <a:t>; </a:t>
            </a:r>
          </a:p>
          <a:p>
            <a:r>
              <a:rPr lang="ru-RU" dirty="0" smtClean="0"/>
              <a:t>изобразительная </a:t>
            </a:r>
            <a:r>
              <a:rPr lang="ru-RU" dirty="0"/>
              <a:t>деятельность;</a:t>
            </a:r>
          </a:p>
          <a:p>
            <a:r>
              <a:rPr lang="ru-RU" dirty="0" smtClean="0"/>
              <a:t>музыкальная </a:t>
            </a:r>
            <a:r>
              <a:rPr lang="ru-RU" dirty="0"/>
              <a:t>деятельность;</a:t>
            </a:r>
          </a:p>
          <a:p>
            <a:r>
              <a:rPr lang="ru-RU" dirty="0" smtClean="0"/>
              <a:t>двигательные </a:t>
            </a:r>
            <a:r>
              <a:rPr lang="ru-RU" dirty="0"/>
              <a:t>(овладение основными движениями) формы активности ребенка.</a:t>
            </a:r>
          </a:p>
          <a:p>
            <a:r>
              <a:rPr lang="ru-RU" b="1" dirty="0"/>
              <a:t>Виды деятельности ФАОП ДО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921</Words>
  <Application>Microsoft Office PowerPoint</Application>
  <PresentationFormat>Экран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Изменения </vt:lpstr>
      <vt:lpstr>Создание единого образовательного пространства  в Российской Федерации</vt:lpstr>
      <vt:lpstr>Зачем внедряется ФАОП ДО?</vt:lpstr>
      <vt:lpstr>Цель ФАОП ДО</vt:lpstr>
      <vt:lpstr>Федеральная адаптированная образовательная программа дошкольного образования обучающихся с ограниченными возможностями здоровья</vt:lpstr>
      <vt:lpstr>Стало: Рамочные модульные программы</vt:lpstr>
      <vt:lpstr>Есть изменения в содержании? </vt:lpstr>
      <vt:lpstr>Слайд 9</vt:lpstr>
      <vt:lpstr>Изменения в содержании </vt:lpstr>
      <vt:lpstr> ВАЖНО: </vt:lpstr>
      <vt:lpstr>Целевые ориентиры освоения АОП ДО для трех возрастов</vt:lpstr>
      <vt:lpstr>Важно </vt:lpstr>
      <vt:lpstr>Программа коррекционно-развивающей работы -это программа работы СПЕЦИАЛИСТОВ (учитель -логопед, учитель -дефектолог (тифлопедагог, сурдопедагог,  педагог-психолог).          Направление задач коррекционно-развивающей работы - определение особых образовательных потребностей, коррекция нарушений, оказание помощи родителям</vt:lpstr>
      <vt:lpstr>Рабочая программа воспитания</vt:lpstr>
      <vt:lpstr>Организационный раздел</vt:lpstr>
      <vt:lpstr>Режим и распорядок дня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деятельности специалистов Службы психолого-педагогического и социального сопровождения, связанные с внедрением ФАОП ДО</dc:title>
  <dc:creator>User</dc:creator>
  <cp:lastModifiedBy>User</cp:lastModifiedBy>
  <cp:revision>48</cp:revision>
  <dcterms:created xsi:type="dcterms:W3CDTF">2024-08-30T06:53:22Z</dcterms:created>
  <dcterms:modified xsi:type="dcterms:W3CDTF">2024-08-30T07:41:46Z</dcterms:modified>
</cp:coreProperties>
</file>