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55" r:id="rId2"/>
    <p:sldId id="478" r:id="rId3"/>
    <p:sldId id="488" r:id="rId4"/>
    <p:sldId id="456" r:id="rId5"/>
    <p:sldId id="480" r:id="rId6"/>
    <p:sldId id="489" r:id="rId7"/>
    <p:sldId id="467" r:id="rId8"/>
    <p:sldId id="431" r:id="rId9"/>
    <p:sldId id="433" r:id="rId10"/>
    <p:sldId id="450" r:id="rId11"/>
    <p:sldId id="481" r:id="rId12"/>
    <p:sldId id="497" r:id="rId13"/>
    <p:sldId id="498" r:id="rId14"/>
    <p:sldId id="499" r:id="rId15"/>
    <p:sldId id="507" r:id="rId16"/>
    <p:sldId id="484" r:id="rId17"/>
    <p:sldId id="501" r:id="rId18"/>
    <p:sldId id="502" r:id="rId19"/>
    <p:sldId id="503" r:id="rId20"/>
    <p:sldId id="504" r:id="rId21"/>
    <p:sldId id="505" r:id="rId22"/>
    <p:sldId id="506" r:id="rId23"/>
    <p:sldId id="485" r:id="rId24"/>
    <p:sldId id="496" r:id="rId25"/>
    <p:sldId id="360" r:id="rId26"/>
    <p:sldId id="364" r:id="rId27"/>
    <p:sldId id="453" r:id="rId28"/>
    <p:sldId id="479" r:id="rId29"/>
    <p:sldId id="508" r:id="rId30"/>
    <p:sldId id="509" r:id="rId31"/>
    <p:sldId id="510" r:id="rId32"/>
    <p:sldId id="477" r:id="rId33"/>
    <p:sldId id="500" r:id="rId34"/>
    <p:sldId id="48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9950D"/>
    <a:srgbClr val="D1E2F3"/>
    <a:srgbClr val="EFF5FB"/>
    <a:srgbClr val="D8EBF4"/>
    <a:srgbClr val="79BFD5"/>
    <a:srgbClr val="9ED442"/>
    <a:srgbClr val="40A7E1"/>
    <a:srgbClr val="F5B144"/>
    <a:srgbClr val="F6D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9568" autoAdjust="0"/>
  </p:normalViewPr>
  <p:slideViewPr>
    <p:cSldViewPr snapToGrid="0">
      <p:cViewPr>
        <p:scale>
          <a:sx n="100" d="100"/>
          <a:sy n="100" d="100"/>
        </p:scale>
        <p:origin x="-660" y="-366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88-4AAC-913E-A57FA0938A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88-4AAC-913E-A57FA0938A5E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88-4AAC-913E-A57FA0938A5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88-4AAC-913E-A57FA0938A5E}"/>
              </c:ext>
            </c:extLst>
          </c:dPt>
          <c:dPt>
            <c:idx val="4"/>
            <c:bubble3D val="0"/>
            <c:spPr>
              <a:solidFill>
                <a:srgbClr val="40A7E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88-4AAC-913E-A57FA0938A5E}"/>
              </c:ext>
            </c:extLst>
          </c:dPt>
          <c:cat>
            <c:strRef>
              <c:f>Лист1!$A$2:$A$6</c:f>
              <c:strCache>
                <c:ptCount val="5"/>
                <c:pt idx="0">
                  <c:v>Читательская грамотность
2009, 2018, 2027</c:v>
                </c:pt>
                <c:pt idx="1">
                  <c:v>Математическая грамотность
2003, 2012, 2022</c:v>
                </c:pt>
                <c:pt idx="2">
                  <c:v>Финансовая грамотность</c:v>
                </c:pt>
                <c:pt idx="3">
                  <c:v>Естественно–научная грамотность
2006, 2015, 2025</c:v>
                </c:pt>
                <c:pt idx="4">
                  <c:v>Креативное мышление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288-4AAC-913E-A57FA0938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0.10497</cdr:x>
      <cdr:y>0.17227</cdr:y>
    </cdr:from>
    <cdr:to>
      <cdr:x>0.54965</cdr:x>
      <cdr:y>0.28544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2533" y="796537"/>
          <a:ext cx="2044180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4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Креативное </a:t>
          </a:r>
        </a:p>
        <a:p xmlns:a="http://schemas.openxmlformats.org/drawingml/2006/main">
          <a:pPr lvl="0" algn="ctr"/>
          <a:r>
            <a:rPr lang="ru-RU" sz="14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м</a:t>
          </a:r>
          <a:r>
            <a:rPr lang="ru-RU" sz="1400" b="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ышление</a:t>
          </a:r>
        </a:p>
      </cdr:txBody>
    </cdr:sp>
  </cdr:relSizeAnchor>
  <cdr:relSizeAnchor xmlns:cdr="http://schemas.openxmlformats.org/drawingml/2006/chartDrawing">
    <cdr:from>
      <cdr:x>0.05193</cdr:x>
      <cdr:y>0.53357</cdr:y>
    </cdr:from>
    <cdr:to>
      <cdr:x>0.40071</cdr:x>
      <cdr:y>0.7133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8723" y="2467047"/>
          <a:ext cx="1603300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Естественно–научная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грамотность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2006, 2015, </a:t>
          </a:r>
          <a:r>
            <a:rPr lang="ru-RU" sz="1200" b="1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2025</a:t>
          </a:r>
          <a:endParaRPr lang="ru-RU" sz="1200" b="1" dirty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BA16CB4-D695-4AC0-A0BD-C5D592F89335}" type="datetime1">
              <a:rPr lang="ru-RU" smtClean="0"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3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dirty="0"/>
              <a:t>Формирование социально активной личности, сознательно и деятельно участвующей в деятельности, направленной на преобразование социальных условий, – необходимое условие создания гражданского общества и правового государства.</a:t>
            </a:r>
          </a:p>
          <a:p>
            <a:pPr indent="288000"/>
            <a:r>
              <a:rPr lang="ru-RU" sz="1800" dirty="0"/>
              <a:t>Наши учебные издания помогут вам подготовить людей, способных с пользой участвовать в преобразование сферы социальных отношений.</a:t>
            </a:r>
          </a:p>
          <a:p>
            <a:pPr indent="288000"/>
            <a:r>
              <a:rPr lang="ru-RU" sz="1800" dirty="0"/>
              <a:t>Обращаем ваше особое внимание на такие новые проекты, как</a:t>
            </a:r>
          </a:p>
          <a:p>
            <a:pPr indent="288000"/>
            <a:r>
              <a:rPr lang="ru-RU" sz="1800" dirty="0"/>
              <a:t>- Экология</a:t>
            </a:r>
          </a:p>
          <a:p>
            <a:pPr indent="288000"/>
            <a:r>
              <a:rPr lang="ru-RU" sz="1800" dirty="0"/>
              <a:t>- Лидерство</a:t>
            </a:r>
          </a:p>
          <a:p>
            <a:pPr indent="288000"/>
            <a:r>
              <a:rPr lang="ru-RU" sz="1800" dirty="0"/>
              <a:t>- Волонтёрство, а также проект «Право «Просвещение», который оказывает правовую поддержку школам и педагогам</a:t>
            </a:r>
          </a:p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48F52C9-DC5B-46C3-93BE-8BD8D1CF841E}" type="datetime1">
              <a:rPr lang="ru-RU" smtClean="0"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2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26.02.2021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39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Relationship Id="rId9" Type="http://schemas.openxmlformats.org/officeDocument/2006/relationships/hyperlink" Target="https://shop.prosv.ru/kreativnoe-myshlenie-sbornik-etalonnyx-zadanij-vypusk-11510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finansovaya-gramotnost-sbornik-etalonnyx-zadanij-vypusk-11510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png"/><Relationship Id="rId3" Type="http://schemas.openxmlformats.org/officeDocument/2006/relationships/image" Target="../media/image36.jpeg"/><Relationship Id="rId7" Type="http://schemas.openxmlformats.org/officeDocument/2006/relationships/image" Target="../media/image42.jpeg"/><Relationship Id="rId12" Type="http://schemas.openxmlformats.org/officeDocument/2006/relationships/hyperlink" Target="https://prosv.ru/pages/pisa.htm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gif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emf"/><Relationship Id="rId2" Type="http://schemas.openxmlformats.org/officeDocument/2006/relationships/hyperlink" Target="https://shop.prosv.ru/funkcionalnaya-gramotnost-trenazhyor-matematika-na-kazhdyj-den-6-8-klassy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shop.prosv.ru/funkcionalnaya-gramotnost-trenazhyor-matematika-na-kazhdyj-den-6-8-klass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emf"/><Relationship Id="rId2" Type="http://schemas.openxmlformats.org/officeDocument/2006/relationships/hyperlink" Target="https://shop.prosv.ru/funkcionalnaya-gramotnost-trenazhyor-matematika-na-kazhdyj-den-6-8-klassy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3.emf"/><Relationship Id="rId2" Type="http://schemas.openxmlformats.org/officeDocument/2006/relationships/hyperlink" Target="https://shop.prosv.ru/funkcionalnaya-gramotnost-trenazhyor-matematika-na-kazhdyj-den-6-8-klass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emf"/><Relationship Id="rId2" Type="http://schemas.openxmlformats.org/officeDocument/2006/relationships/hyperlink" Target="https://shop.prosv.ru/funkcionalnaya-gramotnost-trenazhyor-matematika-na-kazhdyj-den-6-8-klassy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openxmlformats.org/officeDocument/2006/relationships/hyperlink" Target="https://shop.prosv.ru/funkcionalnaya-gramotnost-trenazhyor-matematika-na-kazhdyj-den-6-8-klassy" TargetMode="External"/><Relationship Id="rId4" Type="http://schemas.openxmlformats.org/officeDocument/2006/relationships/image" Target="../media/image49.png"/><Relationship Id="rId9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5.png"/><Relationship Id="rId10" Type="http://schemas.openxmlformats.org/officeDocument/2006/relationships/hyperlink" Target="https://prosv.ru/pages/pisa.html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hop.prosv.ru/russkij-yazyk-sbornik-zadach-po-formirovaniyu-chitatelskoj-gramotnosti9418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sv.ru/pages/zadachnik.html" TargetMode="External"/><Relationship Id="rId13" Type="http://schemas.openxmlformats.org/officeDocument/2006/relationships/image" Target="../media/image70.jpe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12" Type="http://schemas.openxmlformats.org/officeDocument/2006/relationships/image" Target="../media/image4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11" Type="http://schemas.openxmlformats.org/officeDocument/2006/relationships/image" Target="../media/image69.png"/><Relationship Id="rId5" Type="http://schemas.openxmlformats.org/officeDocument/2006/relationships/image" Target="../media/image64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3.png"/><Relationship Id="rId12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2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47.png"/><Relationship Id="rId5" Type="http://schemas.openxmlformats.org/officeDocument/2006/relationships/image" Target="../media/image79.png"/><Relationship Id="rId10" Type="http://schemas.openxmlformats.org/officeDocument/2006/relationships/hyperlink" Target="https://prosv.ru/pages/zadachnik.html" TargetMode="External"/><Relationship Id="rId4" Type="http://schemas.openxmlformats.org/officeDocument/2006/relationships/image" Target="../media/image78.png"/><Relationship Id="rId9" Type="http://schemas.openxmlformats.org/officeDocument/2006/relationships/image" Target="../media/image8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image" Target="../media/image4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hyperlink" Target="https://dev.media.prosv.ru/content/?situations=true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ashe.graphics/preview/prosv/media/fg.html" TargetMode="External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hyperlink" Target="https://dev.media.prosv.ru/content/?situations=true&amp;klass=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91.png"/><Relationship Id="rId4" Type="http://schemas.openxmlformats.org/officeDocument/2006/relationships/hyperlink" Target="https://dev.media.prosv.ru/content/?situations=true&amp;klass=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92.png"/><Relationship Id="rId4" Type="http://schemas.openxmlformats.org/officeDocument/2006/relationships/hyperlink" Target="https://dev.media.prosv.ru/content/?situations=true&amp;klass=7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microsoft.com/office/2007/relationships/hdphoto" Target="../media/hdphoto4.wdp"/><Relationship Id="rId5" Type="http://schemas.openxmlformats.org/officeDocument/2006/relationships/oleObject" Target="../embeddings/oleObject7.bin"/><Relationship Id="rId15" Type="http://schemas.microsoft.com/office/2007/relationships/hdphoto" Target="../media/hdphoto5.wdp"/><Relationship Id="rId10" Type="http://schemas.openxmlformats.org/officeDocument/2006/relationships/image" Target="../media/image9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hyperlink" Target="mailto:GKryukova@prosv.ru" TargetMode="External"/><Relationship Id="rId5" Type="http://schemas.openxmlformats.org/officeDocument/2006/relationships/notesSlide" Target="../notesSlides/notesSlide8.xml"/><Relationship Id="rId10" Type="http://schemas.openxmlformats.org/officeDocument/2006/relationships/hyperlink" Target="mailto:EZubkova@prosv.ru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2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283" y="4163118"/>
            <a:ext cx="11602751" cy="1034129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2D2B8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грамотность.</a:t>
            </a:r>
            <a:r>
              <a:rPr lang="en-US" sz="3600" b="1" dirty="0" smtClean="0">
                <a:solidFill>
                  <a:srgbClr val="2D2B8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 smtClean="0">
                <a:solidFill>
                  <a:srgbClr val="2D2B8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Учимся для жизни</a:t>
            </a:r>
            <a:endParaRPr lang="en-US" sz="3600" b="1" dirty="0" smtClean="0">
              <a:solidFill>
                <a:srgbClr val="2D2B8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</a:pPr>
            <a:endParaRPr lang="en-US" sz="3600" b="1" dirty="0">
              <a:solidFill>
                <a:srgbClr val="2D2B8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</a:pPr>
            <a:endParaRPr lang="ru-RU" b="1" dirty="0">
              <a:solidFill>
                <a:srgbClr val="2D2B8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5241280" y="1151914"/>
            <a:ext cx="1757849" cy="4144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0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7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4" name="Прямая соединительная линия 103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38" name="Прямоугольник 137"/>
          <p:cNvSpPr/>
          <p:nvPr/>
        </p:nvSpPr>
        <p:spPr>
          <a:xfrm>
            <a:off x="6983413" y="1162498"/>
            <a:ext cx="1872027" cy="41263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514936" y="1151914"/>
            <a:ext cx="1722259" cy="4144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3D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1909161" y="1162498"/>
            <a:ext cx="1595696" cy="412292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9E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281216" y="1162497"/>
            <a:ext cx="1621891" cy="412292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F5B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872" name="AutoShape 3"/>
          <p:cNvSpPr>
            <a:spLocks noChangeAspect="1" noChangeArrowheads="1" noTextEdit="1"/>
          </p:cNvSpPr>
          <p:nvPr/>
        </p:nvSpPr>
        <p:spPr bwMode="auto">
          <a:xfrm>
            <a:off x="-20638" y="5368925"/>
            <a:ext cx="12192001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9" name="Rectangle 11"/>
          <p:cNvSpPr>
            <a:spLocks noChangeArrowheads="1"/>
          </p:cNvSpPr>
          <p:nvPr/>
        </p:nvSpPr>
        <p:spPr bwMode="auto">
          <a:xfrm>
            <a:off x="104" y="5439392"/>
            <a:ext cx="1976831" cy="98426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3595035" y="5447428"/>
            <a:ext cx="1754188" cy="98426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4" name="Rectangle 6"/>
          <p:cNvSpPr>
            <a:spLocks noChangeArrowheads="1"/>
          </p:cNvSpPr>
          <p:nvPr/>
        </p:nvSpPr>
        <p:spPr bwMode="auto">
          <a:xfrm>
            <a:off x="6985964" y="5447428"/>
            <a:ext cx="1899682" cy="8524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5" name="Rectangle 7"/>
          <p:cNvSpPr>
            <a:spLocks noChangeArrowheads="1"/>
          </p:cNvSpPr>
          <p:nvPr/>
        </p:nvSpPr>
        <p:spPr bwMode="auto">
          <a:xfrm>
            <a:off x="1981874" y="5447428"/>
            <a:ext cx="1658348" cy="98426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7" name="Rectangle 9"/>
          <p:cNvSpPr>
            <a:spLocks noChangeArrowheads="1"/>
          </p:cNvSpPr>
          <p:nvPr/>
        </p:nvSpPr>
        <p:spPr bwMode="auto">
          <a:xfrm>
            <a:off x="5298888" y="5447428"/>
            <a:ext cx="1754188" cy="98426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80" name="Нашивка 36879"/>
          <p:cNvSpPr/>
          <p:nvPr/>
        </p:nvSpPr>
        <p:spPr>
          <a:xfrm>
            <a:off x="1729584" y="5964757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0" name="Нашивка 159"/>
          <p:cNvSpPr/>
          <p:nvPr/>
        </p:nvSpPr>
        <p:spPr>
          <a:xfrm>
            <a:off x="3449845" y="5972198"/>
            <a:ext cx="194853" cy="327170"/>
          </a:xfrm>
          <a:prstGeom prst="chevron">
            <a:avLst/>
          </a:prstGeom>
          <a:solidFill>
            <a:srgbClr val="9E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1" name="Нашивка 160"/>
          <p:cNvSpPr/>
          <p:nvPr/>
        </p:nvSpPr>
        <p:spPr>
          <a:xfrm>
            <a:off x="5211461" y="5964757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2" name="Нашивка 161"/>
          <p:cNvSpPr/>
          <p:nvPr/>
        </p:nvSpPr>
        <p:spPr>
          <a:xfrm>
            <a:off x="6935276" y="5964757"/>
            <a:ext cx="194853" cy="327170"/>
          </a:xfrm>
          <a:prstGeom prst="chevron">
            <a:avLst/>
          </a:prstGeom>
          <a:solidFill>
            <a:srgbClr val="40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" name="Нашивка 162"/>
          <p:cNvSpPr/>
          <p:nvPr/>
        </p:nvSpPr>
        <p:spPr>
          <a:xfrm>
            <a:off x="8521036" y="5972198"/>
            <a:ext cx="292107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884" name="Овал 36883"/>
          <p:cNvSpPr/>
          <p:nvPr/>
        </p:nvSpPr>
        <p:spPr>
          <a:xfrm>
            <a:off x="716135" y="5159650"/>
            <a:ext cx="620785" cy="620785"/>
          </a:xfrm>
          <a:prstGeom prst="ellipse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883" name="Freeform 16"/>
          <p:cNvSpPr>
            <a:spLocks noEditPoints="1"/>
          </p:cNvSpPr>
          <p:nvPr/>
        </p:nvSpPr>
        <p:spPr bwMode="auto">
          <a:xfrm>
            <a:off x="853916" y="5312763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2" name="Овал 171"/>
          <p:cNvSpPr/>
          <p:nvPr/>
        </p:nvSpPr>
        <p:spPr>
          <a:xfrm>
            <a:off x="2401909" y="5166892"/>
            <a:ext cx="620785" cy="620785"/>
          </a:xfrm>
          <a:prstGeom prst="ellipse">
            <a:avLst/>
          </a:prstGeom>
          <a:solidFill>
            <a:srgbClr val="9E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Freeform 16"/>
          <p:cNvSpPr>
            <a:spLocks noEditPoints="1"/>
          </p:cNvSpPr>
          <p:nvPr/>
        </p:nvSpPr>
        <p:spPr bwMode="auto">
          <a:xfrm>
            <a:off x="2540965" y="5294881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" name="Овал 173"/>
          <p:cNvSpPr/>
          <p:nvPr/>
        </p:nvSpPr>
        <p:spPr>
          <a:xfrm>
            <a:off x="4079273" y="5166892"/>
            <a:ext cx="620785" cy="620785"/>
          </a:xfrm>
          <a:prstGeom prst="ellipse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Freeform 16"/>
          <p:cNvSpPr>
            <a:spLocks noEditPoints="1"/>
          </p:cNvSpPr>
          <p:nvPr/>
        </p:nvSpPr>
        <p:spPr bwMode="auto">
          <a:xfrm>
            <a:off x="4226989" y="5268167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6" name="Овал 175"/>
          <p:cNvSpPr/>
          <p:nvPr/>
        </p:nvSpPr>
        <p:spPr>
          <a:xfrm>
            <a:off x="5756637" y="5166892"/>
            <a:ext cx="620785" cy="620785"/>
          </a:xfrm>
          <a:prstGeom prst="ellipse">
            <a:avLst/>
          </a:prstGeom>
          <a:solidFill>
            <a:srgbClr val="40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7" name="Freeform 16"/>
          <p:cNvSpPr>
            <a:spLocks noEditPoints="1"/>
          </p:cNvSpPr>
          <p:nvPr/>
        </p:nvSpPr>
        <p:spPr bwMode="auto">
          <a:xfrm>
            <a:off x="5870675" y="5311023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8" name="Овал 177"/>
          <p:cNvSpPr/>
          <p:nvPr/>
        </p:nvSpPr>
        <p:spPr>
          <a:xfrm>
            <a:off x="7442239" y="5166892"/>
            <a:ext cx="620785" cy="620785"/>
          </a:xfrm>
          <a:prstGeom prst="ellipse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9" name="Freeform 16"/>
          <p:cNvSpPr>
            <a:spLocks noEditPoints="1"/>
          </p:cNvSpPr>
          <p:nvPr/>
        </p:nvSpPr>
        <p:spPr bwMode="auto">
          <a:xfrm>
            <a:off x="7597479" y="5302640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0" name="TextBox 189"/>
          <p:cNvSpPr txBox="1"/>
          <p:nvPr/>
        </p:nvSpPr>
        <p:spPr>
          <a:xfrm>
            <a:off x="279040" y="5871174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b="0" dirty="0" smtClean="0">
                <a:ea typeface="Open Sans" pitchFamily="34" charset="0"/>
                <a:cs typeface="Open Sans" pitchFamily="34" charset="0"/>
              </a:rPr>
              <a:t>2020–2021 </a:t>
            </a:r>
            <a:endParaRPr lang="en-US" sz="1400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учебный год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 smtClean="0">
                <a:ea typeface="Open Sans" pitchFamily="34" charset="0"/>
                <a:cs typeface="Open Sans" pitchFamily="34" charset="0"/>
              </a:rPr>
              <a:t>(4–5 </a:t>
            </a:r>
            <a:r>
              <a:rPr lang="ru-RU" b="0" dirty="0"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6013" y="3362239"/>
            <a:ext cx="180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</a:t>
            </a:r>
            <a:r>
              <a:rPr lang="ru-RU" sz="1000" dirty="0" smtClean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73736" y="173798"/>
            <a:ext cx="1002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Подготовка к международному исследованию PISA в </a:t>
            </a: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2025 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году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896290" y="5860557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b="0" dirty="0" smtClean="0">
                <a:ea typeface="Open Sans" pitchFamily="34" charset="0"/>
                <a:cs typeface="Open Sans" pitchFamily="34" charset="0"/>
              </a:rPr>
              <a:t>2021–2022 </a:t>
            </a:r>
            <a:endParaRPr lang="en-US" sz="1400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учебный год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 smtClean="0">
                <a:ea typeface="Open Sans" pitchFamily="34" charset="0"/>
                <a:cs typeface="Open Sans" pitchFamily="34" charset="0"/>
              </a:rPr>
              <a:t>(5–6 </a:t>
            </a:r>
            <a:r>
              <a:rPr lang="ru-RU" b="0" dirty="0"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696202" y="5883719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b="0" dirty="0" smtClean="0">
                <a:ea typeface="Open Sans" pitchFamily="34" charset="0"/>
                <a:cs typeface="Open Sans" pitchFamily="34" charset="0"/>
              </a:rPr>
              <a:t>2022–2023 </a:t>
            </a:r>
            <a:endParaRPr lang="en-US" sz="1400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учебный год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 smtClean="0">
                <a:ea typeface="Open Sans" pitchFamily="34" charset="0"/>
                <a:cs typeface="Open Sans" pitchFamily="34" charset="0"/>
              </a:rPr>
              <a:t>(6–7 </a:t>
            </a:r>
            <a:r>
              <a:rPr lang="ru-RU" b="0" dirty="0"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447275" y="5866180"/>
            <a:ext cx="15518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b="0" dirty="0">
                <a:ea typeface="Open Sans" pitchFamily="34" charset="0"/>
                <a:cs typeface="Open Sans" pitchFamily="34" charset="0"/>
              </a:rPr>
              <a:t>2023–2024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учебный год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(7–8 классы)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92672" y="5873108"/>
            <a:ext cx="15518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b="0" dirty="0">
                <a:ea typeface="Open Sans" pitchFamily="34" charset="0"/>
                <a:cs typeface="Open Sans" pitchFamily="34" charset="0"/>
              </a:rPr>
              <a:t>2024–2025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учебный год </a:t>
            </a:r>
            <a:endParaRPr lang="en-US" b="0" dirty="0"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b="0" dirty="0">
                <a:ea typeface="Open Sans" pitchFamily="34" charset="0"/>
                <a:cs typeface="Open Sans" pitchFamily="34" charset="0"/>
              </a:rPr>
              <a:t>(8–9 классы)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872091" y="4406622"/>
            <a:ext cx="163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  <a:endParaRPr lang="en-US" sz="100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450293" y="3399709"/>
            <a:ext cx="18295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</a:t>
            </a:r>
            <a:r>
              <a:rPr lang="ru-RU" sz="1000" dirty="0" smtClean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19018" y="3521881"/>
            <a:ext cx="1911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35096" y="310251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56254" y="4029422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01307" y="3088827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16902" y="4052570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r"/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80218" y="3091788"/>
            <a:ext cx="1320675" cy="316232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687775" y="4061807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r"/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06691" y="3096585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466816" y="409252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r"/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359235" y="310559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I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ПОЛУГОДИЕ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211370" y="4079951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r"/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228797" y="841392"/>
            <a:ext cx="12032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ВАРИАНТЫ 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РЕАЛИЗАЦИИ</a:t>
            </a:r>
            <a:r>
              <a:rPr lang="ru-RU" b="1" dirty="0" smtClean="0">
                <a:solidFill>
                  <a:srgbClr val="0073B8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. 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" pitchFamily="34" charset="0"/>
                <a:cs typeface="Open Sans" pitchFamily="34" charset="0"/>
              </a:rPr>
              <a:t>Внеурочная деятельность / </a:t>
            </a:r>
            <a:r>
              <a:rPr lang="ru-RU" sz="1600" b="1" dirty="0">
                <a:solidFill>
                  <a:srgbClr val="0073B8"/>
                </a:solidFill>
                <a:latin typeface="+mj-lt"/>
                <a:ea typeface="Open Sans" pitchFamily="34" charset="0"/>
                <a:cs typeface="Open Sans" pitchFamily="34" charset="0"/>
              </a:rPr>
              <a:t>часть учебного 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" pitchFamily="34" charset="0"/>
                <a:cs typeface="Open Sans" pitchFamily="34" charset="0"/>
              </a:rPr>
              <a:t>плана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8958383" y="1079233"/>
            <a:ext cx="2800192" cy="5294020"/>
          </a:xfrm>
          <a:prstGeom prst="rect">
            <a:avLst/>
          </a:prstGeom>
          <a:solidFill>
            <a:srgbClr val="0073B8">
              <a:alpha val="5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9094945" y="2882874"/>
            <a:ext cx="25775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Подготовка к международному исследованию PISA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в 202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5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 году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основное направление –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ЕСТЕСТВЕННО-НАУЧНАЯ ГРАМОТНОСТЬ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876" y="4362260"/>
            <a:ext cx="1705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«Естествознание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886806" y="3367699"/>
            <a:ext cx="1640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</a:t>
            </a:r>
            <a:r>
              <a:rPr lang="ru-RU" sz="1000" dirty="0" smtClean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9" name="Picture 2" descr="C:\Users\EZubkova\Downloads\(cover) Естествознание. 5 класс. Учебное пособие  для общеобразовательных организаций.  В 2-х частях.  Часть  1 (Лапина И.К., Сафаров А. И., Колечкин И. С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48" y="1249550"/>
            <a:ext cx="844818" cy="112956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Изображение Смысловое чтение. Читаю. Понимаю. Узнаю. 4 кла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9" y="1965251"/>
            <a:ext cx="778511" cy="1036758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14" y="1244273"/>
            <a:ext cx="984808" cy="130865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0420" name="Picture 4" descr="https://catalog.prosv.ru/images/big/4ce6c158-2010-11ea-a56c-0050569c7d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60" y="1875691"/>
            <a:ext cx="828471" cy="112087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6849024" y="4482987"/>
            <a:ext cx="2070879" cy="54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ГРАМОТНОСТЬ, </a:t>
            </a:r>
            <a:endParaRPr lang="en-US" sz="1000" dirty="0" smtClean="0">
              <a:solidFill>
                <a:srgbClr val="C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000" dirty="0" smtClean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ЕСТЕСТВЕННО-НАУЧНАЯ </a:t>
            </a:r>
            <a:r>
              <a:rPr lang="ru-RU" sz="10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6" y="1228844"/>
            <a:ext cx="1060090" cy="141913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120" name="TextBox 119"/>
          <p:cNvSpPr txBox="1"/>
          <p:nvPr/>
        </p:nvSpPr>
        <p:spPr>
          <a:xfrm>
            <a:off x="3530353" y="4544661"/>
            <a:ext cx="1775031" cy="44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10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ГРАМОТНОСТЬ, ЕСТЕСТВЕННО-НАУЧНАЯ ГРАМОТНОСТЬ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82886" y="3546372"/>
            <a:ext cx="1824238" cy="44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spcBef>
                <a:spcPct val="0"/>
              </a:spcBef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+mn-lt"/>
              </a:rPr>
              <a:t>ЧИТАТЕЛЬСКАЯ ГРАМОТНОСТЬ </a:t>
            </a:r>
          </a:p>
          <a:p>
            <a:pPr>
              <a:defRPr/>
            </a:pPr>
            <a:r>
              <a:rPr lang="ru-RU" b="0" dirty="0">
                <a:solidFill>
                  <a:srgbClr val="C00000"/>
                </a:solidFill>
                <a:latin typeface="+mn-lt"/>
              </a:rPr>
              <a:t>+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ЕСТЕСТВЕННО-НАУЧНАЯ ГРАМОТНОСТЬ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98888" y="4552778"/>
            <a:ext cx="1599930" cy="42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spcBef>
                <a:spcPct val="0"/>
              </a:spcBef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МАТЕМАТИЧЕСКАЯ ГРАМОТНОСТЬ 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+mn-lt"/>
              </a:rPr>
              <a:t>+ ГЛОБАЛЬНЫЕ КОМПЕТЕНЦИИ</a:t>
            </a:r>
          </a:p>
        </p:txBody>
      </p:sp>
      <p:pic>
        <p:nvPicPr>
          <p:cNvPr id="127" name="Picture 68" descr="https://catalog.prosv.ru/images/big/9165c818-8902-11e8-b216-0050569c7d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67" y="1225626"/>
            <a:ext cx="903846" cy="121050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21" y="1845970"/>
            <a:ext cx="836592" cy="115769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https://catalog.prosv.ru/images/big/4e5099bc-91b3-11e9-8327-0050569c7d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26" y="1241992"/>
            <a:ext cx="968181" cy="130419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Рисунок 127" descr="C:\Users\ABaburin\AppData\Local\Microsoft\Windows\Temporary Internet Files\Content.Word\Финансовая 2-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77" y="1872708"/>
            <a:ext cx="828000" cy="113535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3177" y="1519977"/>
            <a:ext cx="1762125" cy="800100"/>
          </a:xfrm>
          <a:prstGeom prst="rect">
            <a:avLst/>
          </a:prstGeom>
        </p:spPr>
      </p:pic>
      <p:pic>
        <p:nvPicPr>
          <p:cNvPr id="88" name="Рисунок 87" descr="C:\Users\ABaburin\AppData\Local\Microsoft\Windows\Temporary Internet Files\Content.Word\Читательская 2-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47" y="1886339"/>
            <a:ext cx="844309" cy="1117327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-3051" y="1029097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753355" y="1212463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315702" y="2217920"/>
            <a:ext cx="4664968" cy="3590727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Серия «Функциональная грамотность. Учимся для жизни (5-9)»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Серия «Функциональная грамотность. Тренажеры (5-9)»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Серия «Задачник»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Серия пособий по финансовой грамотности (2-11)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Серия «ФГОС. Оценка образовательных достижений»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73319" y="352674"/>
            <a:ext cx="1002938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Широкий выбор учебных пособий по функциональной грамотности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27805" y="1029097"/>
            <a:ext cx="5967246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964445" y="1212463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" y="2127220"/>
            <a:ext cx="728841" cy="7288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3007682"/>
            <a:ext cx="726248" cy="6980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0" y="3850392"/>
            <a:ext cx="626204" cy="623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/>
          <a:srcRect l="14692" t="20657" r="22083" b="16289"/>
          <a:stretch/>
        </p:blipFill>
        <p:spPr>
          <a:xfrm>
            <a:off x="139309" y="5323638"/>
            <a:ext cx="1057109" cy="478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0" y="4561213"/>
            <a:ext cx="642386" cy="638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8811" y="2212375"/>
            <a:ext cx="449397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PISA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9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xmlns="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541" y="3403718"/>
            <a:ext cx="4634242" cy="2317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52209" y="5904482"/>
            <a:ext cx="1318438" cy="3937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5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29347" y="413405"/>
            <a:ext cx="6149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Опыт креативного мышления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2476" t="22527" r="54952" b="4726"/>
          <a:stretch/>
        </p:blipFill>
        <p:spPr bwMode="auto">
          <a:xfrm>
            <a:off x="2598327" y="1069205"/>
            <a:ext cx="6365826" cy="5104263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498823" y="951624"/>
            <a:ext cx="23474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Парта будущего 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98327" y="1375548"/>
            <a:ext cx="65543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каждой школе есть обычные школьные парты.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53355" y="4234476"/>
            <a:ext cx="893032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Они не всегда были такими. И, конечно, ещё будут меняться.</a:t>
            </a:r>
          </a:p>
          <a:p>
            <a:r>
              <a:rPr lang="ru-RU" sz="2400" dirty="0" smtClean="0"/>
              <a:t>Как вы думаете, какой может стать школьная парта в будущем?</a:t>
            </a:r>
          </a:p>
          <a:p>
            <a:r>
              <a:rPr lang="ru-RU" sz="2400" dirty="0" smtClean="0"/>
              <a:t>Как можно усовершенствовать парту, чтобы появились новые функции, дополнительные возможности в её использовании?</a:t>
            </a:r>
          </a:p>
          <a:p>
            <a:r>
              <a:rPr lang="ru-RU" sz="2400" dirty="0" smtClean="0"/>
              <a:t>Проявите своё воображение! Желаем удачи!</a:t>
            </a:r>
            <a:endParaRPr lang="ru-RU" sz="2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8153" y="6416821"/>
            <a:ext cx="7815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hlinkClick r:id="rId9"/>
              </a:rPr>
              <a:t>Креативное мышление. Сборник эталонных заданий. Выпуск 1</a:t>
            </a:r>
            <a:endParaRPr lang="ru-RU" sz="1200" b="1" dirty="0"/>
          </a:p>
        </p:txBody>
      </p:sp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47562" y="426316"/>
            <a:ext cx="6149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Опыт креативного мышления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54967" y="1419367"/>
            <a:ext cx="5984084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 </a:t>
            </a:r>
          </a:p>
          <a:p>
            <a:endParaRPr lang="ru-RU" sz="2400" b="1" dirty="0" smtClean="0"/>
          </a:p>
          <a:p>
            <a:r>
              <a:rPr lang="ru-RU" sz="2400" dirty="0" smtClean="0"/>
              <a:t>Предложите три различных изменения,                   при помощи которых  можно было бы усовершенствовать школьную парту и расширить возможности её использования                 в учебных целях. Основное назначение парты как рабочего места ученика должно быть сохранено.</a:t>
            </a:r>
          </a:p>
          <a:p>
            <a:r>
              <a:rPr lang="ru-RU" sz="2400" dirty="0" smtClean="0"/>
              <a:t>Запишите свои предложения.</a:t>
            </a:r>
          </a:p>
          <a:p>
            <a:r>
              <a:rPr lang="ru-RU" sz="2400" dirty="0" smtClean="0"/>
              <a:t>Усовершенствование 1 </a:t>
            </a:r>
          </a:p>
          <a:p>
            <a:r>
              <a:rPr lang="ru-RU" sz="2400" dirty="0" smtClean="0"/>
              <a:t>Усовершенствование 2</a:t>
            </a:r>
          </a:p>
          <a:p>
            <a:r>
              <a:rPr lang="ru-RU" sz="2400" dirty="0" smtClean="0"/>
              <a:t>Усовершенствование 3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34" y="1600856"/>
            <a:ext cx="3119849" cy="411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84036" y="108510"/>
            <a:ext cx="6149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Опыт креативного мышления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48828" y="1747757"/>
            <a:ext cx="6577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</a:t>
            </a:r>
          </a:p>
          <a:p>
            <a:r>
              <a:rPr lang="ru-RU" sz="2400" dirty="0" smtClean="0"/>
              <a:t>Выберите среди своих усовершенствований самое полезное, интересное и оригинальное. Усовершенствование должно сохранять основное назначение парты как рабочего места ученика, но расширять возможности использования парты в процессе учения. </a:t>
            </a:r>
          </a:p>
          <a:p>
            <a:r>
              <a:rPr lang="ru-RU" sz="2400" dirty="0" smtClean="0"/>
              <a:t>Вы можете предложить и новую идею.</a:t>
            </a:r>
            <a:endParaRPr lang="ru-RU" sz="24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2841" y="1865952"/>
            <a:ext cx="4929925" cy="31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84036" y="108510"/>
            <a:ext cx="8829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Опыт финансовой грамотности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85678" y="6470892"/>
            <a:ext cx="9575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hlinkClick r:id="rId8"/>
              </a:rPr>
              <a:t>Финансовая грамотность. Сборник эталонных заданий. Выпуск </a:t>
            </a:r>
            <a:r>
              <a:rPr lang="ru-RU" sz="1200" b="1" dirty="0" smtClean="0">
                <a:hlinkClick r:id="rId8"/>
              </a:rPr>
              <a:t>1</a:t>
            </a:r>
            <a:r>
              <a:rPr lang="ru-RU" sz="1200" b="1" dirty="0">
                <a:hlinkClick r:id="rId8"/>
              </a:rPr>
              <a:t>. Автор: Козлова А. А, </a:t>
            </a:r>
            <a:r>
              <a:rPr lang="ru-RU" sz="1200" b="1" dirty="0" err="1">
                <a:hlinkClick r:id="rId8"/>
              </a:rPr>
              <a:t>Половникова</a:t>
            </a:r>
            <a:r>
              <a:rPr lang="ru-RU" sz="1200" b="1" dirty="0">
                <a:hlinkClick r:id="rId8"/>
              </a:rPr>
              <a:t> А.В., Рутковская Е.Л., </a:t>
            </a:r>
            <a:r>
              <a:rPr lang="ru-RU" sz="1200" b="1" dirty="0" err="1">
                <a:hlinkClick r:id="rId8"/>
              </a:rPr>
              <a:t>Королькова</a:t>
            </a:r>
            <a:r>
              <a:rPr lang="ru-RU" sz="1200" b="1" dirty="0">
                <a:hlinkClick r:id="rId8"/>
              </a:rPr>
              <a:t> Е.С.</a:t>
            </a:r>
            <a:endParaRPr lang="ru-RU" sz="1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086226" y="961636"/>
            <a:ext cx="7945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Аня и Денис ехали в метро и увидели в вагоне рекламу двух банков, которые предлагают сделать вклад.</a:t>
            </a:r>
          </a:p>
          <a:p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Как кстати, — сказала Аня. — Мы с сестрой работали всё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 и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сумели собрать определённую сумму денег.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вижу, что хранить эти деньги выгодно в банке.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 процентов можно увеличить вложенную сумму.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/>
          <a:stretch/>
        </p:blipFill>
        <p:spPr bwMode="auto">
          <a:xfrm>
            <a:off x="137988" y="904003"/>
            <a:ext cx="3948238" cy="18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244876" y="3036903"/>
          <a:ext cx="7119495" cy="267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370"/>
                <a:gridCol w="1985962"/>
                <a:gridCol w="244316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«Пегас»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«Цезарь»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Минимальный вклад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годовых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годовых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вклада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 года</a:t>
                      </a:r>
                      <a:endParaRPr lang="ru-RU" sz="1800" kern="12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месяца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возможностью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частичного снятия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денег)</a:t>
                      </a:r>
                      <a:endParaRPr lang="ru-RU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7502616" y="2808295"/>
            <a:ext cx="4529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1</a:t>
            </a:r>
          </a:p>
          <a:p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сколько рублей увеличится вложенная сумма, если Аня и её </a:t>
            </a: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сестра откроют 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вклад на один год в банке «Пегас»? </a:t>
            </a: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один 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ответ.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13367" y="4562621"/>
            <a:ext cx="2853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1 000 рублей</a:t>
            </a:r>
          </a:p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800 рублей</a:t>
            </a:r>
          </a:p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10 000 рублей</a:t>
            </a:r>
          </a:p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11 000 рублей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931076" y="5886060"/>
            <a:ext cx="2764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Ответ</a:t>
            </a:r>
            <a:r>
              <a:rPr lang="ru-RU" sz="2000" b="1" dirty="0" smtClean="0">
                <a:solidFill>
                  <a:srgbClr val="002060"/>
                </a:solidFill>
              </a:rPr>
              <a:t>: на 1 000 рублей.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3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3" y="1085439"/>
            <a:ext cx="47096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97715" y="1853863"/>
            <a:ext cx="5376222" cy="4448397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PISA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ситуаций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грамотности.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b="1" dirty="0">
                <a:ea typeface="Open Sans" pitchFamily="34" charset="0"/>
                <a:cs typeface="Open Sans" pitchFamily="34" charset="0"/>
              </a:rPr>
              <a:t>Готовится второй выпуск (март 2021 г.)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 smtClean="0"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779828" y="216591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44" y="4007559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66" y="4109750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5" y="4018480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27" y="4079586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7" y="5356173"/>
            <a:ext cx="1090816" cy="10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015" y="6113319"/>
            <a:ext cx="257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12"/>
              </a:rPr>
              <a:t>https://</a:t>
            </a:r>
            <a:r>
              <a:rPr lang="ru-RU" sz="1400" dirty="0" smtClean="0">
                <a:hlinkClick r:id="rId12"/>
              </a:rPr>
              <a:t>prosv.ru/pages/pisa.html</a:t>
            </a:r>
            <a:endParaRPr lang="en-US" sz="1400" dirty="0" smtClean="0"/>
          </a:p>
        </p:txBody>
      </p:sp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49" y="6292470"/>
            <a:ext cx="516320" cy="5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17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6990" y="170413"/>
            <a:ext cx="28595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 задачи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9" y="810579"/>
            <a:ext cx="3235860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4791" y="1156310"/>
            <a:ext cx="11036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с </a:t>
            </a:r>
            <a:r>
              <a:rPr lang="ru-RU" dirty="0"/>
              <a:t>1995 года, когда состоялся первый Российский форум добровольцев</a:t>
            </a:r>
            <a:r>
              <a:rPr lang="ru-RU" dirty="0" smtClean="0"/>
              <a:t>. </a:t>
            </a:r>
            <a:r>
              <a:rPr lang="ru-RU" dirty="0" err="1" smtClean="0"/>
              <a:t>Волонтёрство</a:t>
            </a:r>
            <a:r>
              <a:rPr lang="ru-RU" dirty="0" smtClean="0"/>
              <a:t>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</a:t>
            </a:r>
            <a:r>
              <a:rPr lang="ru-RU" dirty="0" smtClean="0"/>
              <a:t>помоги другому</a:t>
            </a:r>
            <a:r>
              <a:rPr lang="ru-RU" dirty="0"/>
              <a:t>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более 1,5 тыс. 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31,4 тыс. волонтёров. Большая часть </a:t>
            </a:r>
            <a:r>
              <a:rPr lang="ru-RU" dirty="0" smtClean="0"/>
              <a:t>                из </a:t>
            </a:r>
            <a:r>
              <a:rPr lang="ru-RU" dirty="0"/>
              <a:t>них — </a:t>
            </a:r>
            <a:r>
              <a:rPr lang="ru-RU" dirty="0" smtClean="0"/>
              <a:t>молодёжь </a:t>
            </a:r>
            <a:r>
              <a:rPr lang="ru-RU" dirty="0"/>
              <a:t>в возрасте младше 17 лет (23%) и 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с другом.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6460" y="3459392"/>
            <a:ext cx="5452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Вопрос 1</a:t>
            </a:r>
          </a:p>
          <a:p>
            <a:pPr algn="just"/>
            <a:r>
              <a:rPr lang="ru-RU" dirty="0"/>
              <a:t>Для руководителей волонтёрского движения </a:t>
            </a:r>
            <a:r>
              <a:rPr lang="en-US" dirty="0" smtClean="0"/>
              <a:t>                                 </a:t>
            </a:r>
            <a:r>
              <a:rPr lang="ru-RU" dirty="0" smtClean="0"/>
              <a:t>из </a:t>
            </a:r>
            <a:r>
              <a:rPr lang="ru-RU" dirty="0"/>
              <a:t>разных </a:t>
            </a:r>
            <a:r>
              <a:rPr lang="ru-RU" dirty="0" smtClean="0"/>
              <a:t>городов России </a:t>
            </a:r>
            <a:r>
              <a:rPr lang="ru-RU" dirty="0"/>
              <a:t>решено провести </a:t>
            </a:r>
            <a:r>
              <a:rPr lang="ru-RU" dirty="0" err="1"/>
              <a:t>вебинар</a:t>
            </a:r>
            <a:r>
              <a:rPr lang="ru-RU" dirty="0"/>
              <a:t>. Часовые пояса разных </a:t>
            </a:r>
            <a:r>
              <a:rPr lang="ru-RU" dirty="0" smtClean="0"/>
              <a:t>городов России </a:t>
            </a:r>
            <a:r>
              <a:rPr lang="ru-RU" dirty="0"/>
              <a:t>представлены на </a:t>
            </a:r>
            <a:r>
              <a:rPr lang="ru-RU" dirty="0" smtClean="0"/>
              <a:t>рисунке. </a:t>
            </a:r>
            <a:r>
              <a:rPr lang="ru-RU" dirty="0"/>
              <a:t>Найдите разницу во </a:t>
            </a:r>
            <a:r>
              <a:rPr lang="ru-RU" dirty="0" smtClean="0"/>
              <a:t>времени между </a:t>
            </a:r>
            <a:r>
              <a:rPr lang="ru-RU" dirty="0"/>
              <a:t>самым западным и самым восточным городами России.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06" y="2910635"/>
            <a:ext cx="6076269" cy="3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18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3805" y="149972"/>
            <a:ext cx="68504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Записки на манжетах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223" y="1279732"/>
            <a:ext cx="10581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ru-RU" b="1" dirty="0">
                <a:solidFill>
                  <a:srgbClr val="FF0000"/>
                </a:solidFill>
              </a:rPr>
              <a:t>1995 года</a:t>
            </a:r>
            <a:r>
              <a:rPr lang="ru-RU" dirty="0"/>
              <a:t>, когда состоялся первый Российский форум добровольцев</a:t>
            </a:r>
            <a:r>
              <a:rPr lang="ru-RU" dirty="0" smtClean="0"/>
              <a:t>. </a:t>
            </a:r>
            <a:r>
              <a:rPr lang="ru-RU" dirty="0" err="1" smtClean="0"/>
              <a:t>Волонтёрство</a:t>
            </a:r>
            <a:r>
              <a:rPr lang="ru-RU" dirty="0" smtClean="0"/>
              <a:t>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</a:t>
            </a:r>
            <a:r>
              <a:rPr lang="ru-RU" dirty="0" smtClean="0"/>
              <a:t>помоги другому</a:t>
            </a:r>
            <a:r>
              <a:rPr lang="ru-RU" dirty="0"/>
              <a:t>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</a:t>
            </a:r>
            <a:r>
              <a:rPr lang="ru-RU" b="1" dirty="0">
                <a:solidFill>
                  <a:srgbClr val="FF0000"/>
                </a:solidFill>
              </a:rPr>
              <a:t>более 1,5 тыс. </a:t>
            </a:r>
            <a:r>
              <a:rPr lang="ru-RU" dirty="0"/>
              <a:t>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</a:t>
            </a:r>
            <a:r>
              <a:rPr lang="ru-RU" b="1" dirty="0">
                <a:solidFill>
                  <a:srgbClr val="FF0000"/>
                </a:solidFill>
              </a:rPr>
              <a:t>31,4 тыс. </a:t>
            </a:r>
            <a:r>
              <a:rPr lang="ru-RU" dirty="0"/>
              <a:t>волонтёров. Большая часть из них — </a:t>
            </a:r>
            <a:r>
              <a:rPr lang="ru-RU" dirty="0" smtClean="0"/>
              <a:t>молодёжь </a:t>
            </a:r>
            <a:r>
              <a:rPr lang="ru-RU" dirty="0"/>
              <a:t>в возрасте младше </a:t>
            </a:r>
            <a:r>
              <a:rPr lang="ru-RU" b="1" dirty="0">
                <a:solidFill>
                  <a:srgbClr val="FF0000"/>
                </a:solidFill>
              </a:rPr>
              <a:t>17 лет (23%) </a:t>
            </a:r>
            <a:r>
              <a:rPr lang="ru-RU" dirty="0"/>
              <a:t>и </a:t>
            </a:r>
            <a:r>
              <a:rPr lang="ru-RU" b="1" dirty="0">
                <a:solidFill>
                  <a:srgbClr val="FF0000"/>
                </a:solidFill>
              </a:rPr>
              <a:t>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с другом.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75" y="3582296"/>
            <a:ext cx="4915533" cy="28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6728" y="3582296"/>
            <a:ext cx="5700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Вопрос 1</a:t>
            </a:r>
          </a:p>
          <a:p>
            <a:pPr algn="just"/>
            <a:r>
              <a:rPr lang="ru-RU" dirty="0"/>
              <a:t>Для руководителей волонтёрского движения </a:t>
            </a:r>
            <a:r>
              <a:rPr lang="en-US" dirty="0" smtClean="0"/>
              <a:t> </a:t>
            </a:r>
            <a:r>
              <a:rPr lang="ru-RU" dirty="0" smtClean="0"/>
              <a:t>из </a:t>
            </a:r>
            <a:r>
              <a:rPr lang="ru-RU" dirty="0"/>
              <a:t>разных </a:t>
            </a:r>
            <a:r>
              <a:rPr lang="ru-RU" dirty="0" smtClean="0"/>
              <a:t>городов России </a:t>
            </a:r>
            <a:r>
              <a:rPr lang="ru-RU" dirty="0"/>
              <a:t>решено провести </a:t>
            </a:r>
            <a:r>
              <a:rPr lang="ru-RU" b="1" dirty="0" err="1">
                <a:solidFill>
                  <a:srgbClr val="FF11FF"/>
                </a:solidFill>
              </a:rPr>
              <a:t>вебинар</a:t>
            </a:r>
            <a:r>
              <a:rPr lang="ru-RU" b="1" dirty="0">
                <a:solidFill>
                  <a:srgbClr val="FF11FF"/>
                </a:solidFill>
              </a:rPr>
              <a:t>. Часовые пояса </a:t>
            </a:r>
            <a:r>
              <a:rPr lang="ru-RU" dirty="0"/>
              <a:t>разных </a:t>
            </a:r>
            <a:r>
              <a:rPr lang="ru-RU" dirty="0" smtClean="0"/>
              <a:t>городов России </a:t>
            </a:r>
            <a:r>
              <a:rPr lang="ru-RU" dirty="0"/>
              <a:t>представлены на </a:t>
            </a:r>
            <a:r>
              <a:rPr lang="ru-RU" dirty="0" smtClean="0"/>
              <a:t>рисунке. </a:t>
            </a:r>
            <a:r>
              <a:rPr lang="ru-RU" dirty="0"/>
              <a:t>Найдите </a:t>
            </a:r>
            <a:r>
              <a:rPr lang="ru-RU" b="1" dirty="0">
                <a:solidFill>
                  <a:srgbClr val="FF11FF"/>
                </a:solidFill>
              </a:rPr>
              <a:t>разницу во </a:t>
            </a:r>
            <a:r>
              <a:rPr lang="ru-RU" b="1" dirty="0" smtClean="0">
                <a:solidFill>
                  <a:srgbClr val="FF11FF"/>
                </a:solidFill>
              </a:rPr>
              <a:t>времени </a:t>
            </a:r>
            <a:r>
              <a:rPr lang="ru-RU" dirty="0" smtClean="0"/>
              <a:t>между </a:t>
            </a:r>
            <a:r>
              <a:rPr lang="ru-RU" b="1" dirty="0">
                <a:solidFill>
                  <a:srgbClr val="FF11FF"/>
                </a:solidFill>
              </a:rPr>
              <a:t>самым западным </a:t>
            </a:r>
            <a:r>
              <a:rPr lang="ru-RU" dirty="0"/>
              <a:t>и </a:t>
            </a:r>
            <a:r>
              <a:rPr lang="ru-RU" b="1" dirty="0">
                <a:solidFill>
                  <a:srgbClr val="FF11FF"/>
                </a:solidFill>
              </a:rPr>
              <a:t>самым восточным </a:t>
            </a:r>
            <a:r>
              <a:rPr lang="ru-RU" dirty="0"/>
              <a:t>городами России.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18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19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6484" y="149972"/>
            <a:ext cx="42423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 задачи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3" y="780888"/>
            <a:ext cx="3414732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705" y="1061049"/>
            <a:ext cx="11613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с </a:t>
            </a:r>
            <a:r>
              <a:rPr lang="ru-RU" dirty="0"/>
              <a:t>1995 года, когда состоялся первый Российский форум добровольцев</a:t>
            </a:r>
            <a:r>
              <a:rPr lang="ru-RU" dirty="0" smtClean="0"/>
              <a:t>. </a:t>
            </a:r>
            <a:r>
              <a:rPr lang="ru-RU" dirty="0" err="1" smtClean="0"/>
              <a:t>Волонтёрство</a:t>
            </a:r>
            <a:r>
              <a:rPr lang="ru-RU" dirty="0" smtClean="0"/>
              <a:t>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</a:t>
            </a:r>
            <a:r>
              <a:rPr lang="ru-RU" dirty="0" smtClean="0"/>
              <a:t>помоги</a:t>
            </a:r>
            <a:r>
              <a:rPr lang="en-US" dirty="0" smtClean="0"/>
              <a:t> </a:t>
            </a:r>
            <a:r>
              <a:rPr lang="ru-RU" dirty="0" smtClean="0"/>
              <a:t>другому</a:t>
            </a:r>
            <a:r>
              <a:rPr lang="ru-RU" dirty="0"/>
              <a:t>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более 1,5 тыс. 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31,4 тыс. волонтёров. Большая часть из них — </a:t>
            </a:r>
            <a:r>
              <a:rPr lang="ru-RU" dirty="0" smtClean="0"/>
              <a:t>молодёжь </a:t>
            </a:r>
            <a:r>
              <a:rPr lang="en-US" dirty="0" smtClean="0"/>
              <a:t>                       </a:t>
            </a:r>
            <a:r>
              <a:rPr lang="ru-RU" dirty="0" smtClean="0"/>
              <a:t>в </a:t>
            </a:r>
            <a:r>
              <a:rPr lang="ru-RU" dirty="0"/>
              <a:t>возрасте младше 17 лет (23%) и 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</a:t>
            </a:r>
            <a:r>
              <a:rPr lang="en-US" dirty="0" smtClean="0"/>
              <a:t>               </a:t>
            </a:r>
            <a:r>
              <a:rPr lang="ru-RU" dirty="0" smtClean="0"/>
              <a:t>с </a:t>
            </a:r>
            <a:r>
              <a:rPr lang="ru-RU" dirty="0"/>
              <a:t>другом.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409" y="3148705"/>
            <a:ext cx="5305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Вопрос 1</a:t>
            </a:r>
          </a:p>
          <a:p>
            <a:pPr algn="just"/>
            <a:r>
              <a:rPr lang="ru-RU" dirty="0"/>
              <a:t>Для руководителей волонтёрского движения </a:t>
            </a:r>
            <a:r>
              <a:rPr lang="en-US" dirty="0" smtClean="0"/>
              <a:t>                       </a:t>
            </a:r>
            <a:r>
              <a:rPr lang="ru-RU" dirty="0" smtClean="0"/>
              <a:t>из </a:t>
            </a:r>
            <a:r>
              <a:rPr lang="ru-RU" dirty="0"/>
              <a:t>разных </a:t>
            </a:r>
            <a:r>
              <a:rPr lang="ru-RU" dirty="0" smtClean="0"/>
              <a:t>городов России </a:t>
            </a:r>
            <a:r>
              <a:rPr lang="ru-RU" dirty="0"/>
              <a:t>решено провести </a:t>
            </a:r>
            <a:r>
              <a:rPr lang="ru-RU" dirty="0" err="1"/>
              <a:t>вебинар</a:t>
            </a:r>
            <a:r>
              <a:rPr lang="ru-RU" dirty="0"/>
              <a:t>. Часовые пояса разных </a:t>
            </a:r>
            <a:r>
              <a:rPr lang="ru-RU" dirty="0" smtClean="0"/>
              <a:t>городов России </a:t>
            </a:r>
            <a:r>
              <a:rPr lang="ru-RU" dirty="0"/>
              <a:t>представлены на </a:t>
            </a:r>
            <a:r>
              <a:rPr lang="ru-RU" dirty="0" smtClean="0"/>
              <a:t>рисунке. </a:t>
            </a:r>
            <a:r>
              <a:rPr lang="ru-RU" dirty="0"/>
              <a:t>Найдите разницу </a:t>
            </a:r>
            <a:r>
              <a:rPr lang="en-US" dirty="0" smtClean="0"/>
              <a:t>                       </a:t>
            </a:r>
            <a:r>
              <a:rPr lang="ru-RU" dirty="0" smtClean="0"/>
              <a:t>во времени между </a:t>
            </a:r>
            <a:r>
              <a:rPr lang="ru-RU" dirty="0"/>
              <a:t>самым западным и самым восточным городами России.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06" y="2910635"/>
            <a:ext cx="6076269" cy="3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 rot="20184933">
            <a:off x="6287849" y="3344175"/>
            <a:ext cx="621909" cy="882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3584132">
            <a:off x="11108652" y="3215920"/>
            <a:ext cx="621909" cy="882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3675" y="5180030"/>
            <a:ext cx="2610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Ответ. </a:t>
            </a:r>
            <a:r>
              <a:rPr lang="ru-RU" b="1" dirty="0" smtClean="0"/>
              <a:t>10 часов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19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Формируя функциональную грамотность обучающихся, мы решаем задачи стратегического развития Российской </a:t>
            </a:r>
            <a:r>
              <a:rPr lang="ru-RU" sz="1600" b="1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Федерации</a:t>
            </a:r>
            <a:endParaRPr lang="ru-RU" sz="1600" b="1" spc="-4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9129" y="220193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Функциональная </a:t>
            </a:r>
            <a:r>
              <a:rPr lang="ru-RU" sz="20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грамотность в контексте национального проекта «Образование</a:t>
            </a: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»</a:t>
            </a:r>
            <a:endParaRPr lang="ru-RU" sz="2000" b="1" dirty="0">
              <a:solidFill>
                <a:srgbClr val="2D2B8D"/>
              </a:solidFill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561704" y="2724836"/>
            <a:ext cx="6088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 путем развития человеческого потенциала как основного фактора экономического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развития</a:t>
            </a:r>
          </a:p>
          <a:p>
            <a:pPr algn="just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хождение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Российской Федерации в число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десяти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ведущих стран мира по качеству общего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образования</a:t>
            </a:r>
          </a:p>
          <a:p>
            <a:pPr algn="just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51" name="Группа 350"/>
          <p:cNvGrpSpPr/>
          <p:nvPr/>
        </p:nvGrpSpPr>
        <p:grpSpPr>
          <a:xfrm>
            <a:off x="267542" y="2241710"/>
            <a:ext cx="5321805" cy="3695288"/>
            <a:chOff x="5819832" y="1738852"/>
            <a:chExt cx="6170954" cy="4116026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32" y="1738852"/>
              <a:ext cx="6170954" cy="4116026"/>
            </a:xfrm>
            <a:prstGeom prst="rect">
              <a:avLst/>
            </a:prstGeom>
            <a:noFill/>
            <a:extLst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03" y="2934536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82214" y="6295250"/>
            <a:ext cx="666953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указа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«О национальных целях развития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Российской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Федерации на период до 2030 года» от 21.07.2020</a:t>
            </a:r>
          </a:p>
        </p:txBody>
      </p:sp>
    </p:spTree>
    <p:extLst>
      <p:ext uri="{BB962C8B-B14F-4D97-AF65-F5344CB8AC3E}">
        <p14:creationId xmlns:p14="http://schemas.microsoft.com/office/powerpoint/2010/main" val="15184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24" y="159085"/>
            <a:ext cx="3235860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GKryukova\Desktop\e43e7a92-58ff-416c-ab8a-aa247a758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114" y="1584250"/>
            <a:ext cx="4741494" cy="46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473368">
            <a:off x="176699" y="2632460"/>
            <a:ext cx="330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Воспитательные задачи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306446">
            <a:off x="66305" y="3298562"/>
            <a:ext cx="369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Читательская грамотность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19" name="Picture 19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99" y="3048140"/>
            <a:ext cx="638692" cy="88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47" y="1967023"/>
            <a:ext cx="7270186" cy="42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20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21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7" y="778681"/>
            <a:ext cx="3235860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927" y="1156310"/>
            <a:ext cx="116220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с </a:t>
            </a:r>
            <a:r>
              <a:rPr lang="ru-RU" dirty="0"/>
              <a:t>1995 года, когда состоялся первый Российский форум добровольцев</a:t>
            </a:r>
            <a:r>
              <a:rPr lang="ru-RU" dirty="0" smtClean="0"/>
              <a:t>. </a:t>
            </a:r>
            <a:r>
              <a:rPr lang="ru-RU" dirty="0" err="1" smtClean="0"/>
              <a:t>Волонтёрство</a:t>
            </a:r>
            <a:r>
              <a:rPr lang="ru-RU" dirty="0" smtClean="0"/>
              <a:t>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</a:t>
            </a:r>
            <a:r>
              <a:rPr lang="ru-RU" dirty="0" smtClean="0"/>
              <a:t>помоги</a:t>
            </a:r>
            <a:r>
              <a:rPr lang="en-US" dirty="0" smtClean="0"/>
              <a:t> </a:t>
            </a:r>
            <a:r>
              <a:rPr lang="ru-RU" dirty="0" smtClean="0"/>
              <a:t>другому</a:t>
            </a:r>
            <a:r>
              <a:rPr lang="ru-RU" dirty="0"/>
              <a:t>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более 1,5 тыс. 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31,4 тыс. волонтёров. Большая часть из них — </a:t>
            </a:r>
            <a:r>
              <a:rPr lang="ru-RU" dirty="0" smtClean="0"/>
              <a:t>молодёжь </a:t>
            </a:r>
            <a:r>
              <a:rPr lang="en-US" dirty="0" smtClean="0"/>
              <a:t>                   </a:t>
            </a:r>
            <a:r>
              <a:rPr lang="ru-RU" dirty="0" smtClean="0"/>
              <a:t>в </a:t>
            </a:r>
            <a:r>
              <a:rPr lang="ru-RU" dirty="0"/>
              <a:t>возрасте младше 17 лет (23%) и 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</a:t>
            </a:r>
            <a:r>
              <a:rPr lang="en-US" dirty="0" smtClean="0"/>
              <a:t>                </a:t>
            </a:r>
            <a:r>
              <a:rPr lang="ru-RU" dirty="0" smtClean="0"/>
              <a:t>с </a:t>
            </a:r>
            <a:r>
              <a:rPr lang="ru-RU" dirty="0"/>
              <a:t>другом.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5302" y="3437325"/>
            <a:ext cx="5612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dirty="0"/>
              <a:t>На какое время по Москве необходимо назначить начало </a:t>
            </a:r>
            <a:r>
              <a:rPr lang="ru-RU" dirty="0" err="1" smtClean="0"/>
              <a:t>вебинара</a:t>
            </a:r>
            <a:r>
              <a:rPr lang="ru-RU" dirty="0"/>
              <a:t>, чтобы в нём приняли участие руководители </a:t>
            </a:r>
            <a:r>
              <a:rPr lang="ru-RU" dirty="0" smtClean="0"/>
              <a:t>волонтёрского</a:t>
            </a:r>
            <a:r>
              <a:rPr lang="ru-RU" dirty="0"/>
              <a:t> движения из городов всех часовых поясов России, если </a:t>
            </a:r>
            <a:r>
              <a:rPr lang="ru-RU" dirty="0" err="1"/>
              <a:t>вебинар</a:t>
            </a:r>
            <a:r>
              <a:rPr lang="ru-RU" dirty="0"/>
              <a:t> </a:t>
            </a:r>
            <a:r>
              <a:rPr lang="ru-RU" dirty="0" smtClean="0"/>
              <a:t>не может </a:t>
            </a:r>
            <a:r>
              <a:rPr lang="ru-RU" dirty="0"/>
              <a:t>начинаться ранее 9:00 и позже 19:00 по местному времени?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06" y="2910635"/>
            <a:ext cx="6076269" cy="3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377" y="58440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Ответ. </a:t>
            </a:r>
            <a:r>
              <a:rPr lang="ru-RU" b="1" dirty="0" smtClean="0"/>
              <a:t>в 10.00 по Москве.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rot="20184933">
            <a:off x="6287849" y="3344175"/>
            <a:ext cx="621909" cy="882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3584132">
            <a:off x="11108652" y="3215920"/>
            <a:ext cx="621909" cy="882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21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22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591" y="149972"/>
            <a:ext cx="80306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Записки на манжетах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5" y="780888"/>
            <a:ext cx="3306726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6055" y="1156310"/>
            <a:ext cx="11326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История волонтёрского движения в нашей стране ведёт свой </a:t>
            </a:r>
            <a:r>
              <a:rPr lang="ru-RU" sz="1600" dirty="0" smtClean="0"/>
              <a:t>отсчёт с </a:t>
            </a:r>
            <a:r>
              <a:rPr lang="ru-RU" sz="1600" dirty="0"/>
              <a:t>1995 года, когда состоялся первый Российский форум добровольцев</a:t>
            </a:r>
            <a:r>
              <a:rPr lang="ru-RU" sz="1600" dirty="0" smtClean="0"/>
              <a:t>. </a:t>
            </a:r>
            <a:r>
              <a:rPr lang="ru-RU" sz="1600" dirty="0" err="1" smtClean="0"/>
              <a:t>Волонтёрство</a:t>
            </a:r>
            <a:r>
              <a:rPr lang="ru-RU" sz="1600" dirty="0" smtClean="0"/>
              <a:t> </a:t>
            </a:r>
            <a:r>
              <a:rPr lang="ru-RU" sz="1600" dirty="0"/>
              <a:t>— это оказание добровольной и бескорыстной </a:t>
            </a:r>
            <a:r>
              <a:rPr lang="ru-RU" sz="1600" dirty="0" smtClean="0"/>
              <a:t>помощи тем</a:t>
            </a:r>
            <a:r>
              <a:rPr lang="ru-RU" sz="1600" dirty="0"/>
              <a:t>, кто в ней нуждается. В основе волонтёрского движения </a:t>
            </a:r>
            <a:r>
              <a:rPr lang="ru-RU" sz="1600" dirty="0" smtClean="0"/>
              <a:t>лежит простой </a:t>
            </a:r>
            <a:r>
              <a:rPr lang="ru-RU" sz="1600" dirty="0"/>
              <a:t>принцип: хочешь почувствовать себя человеком — </a:t>
            </a:r>
            <a:r>
              <a:rPr lang="ru-RU" sz="1600" dirty="0" smtClean="0"/>
              <a:t>помоги другому</a:t>
            </a:r>
            <a:r>
              <a:rPr lang="ru-RU" sz="1600" dirty="0"/>
              <a:t>. За прошедшие годы на информационной платформе «</a:t>
            </a:r>
            <a:r>
              <a:rPr lang="ru-RU" sz="1600" dirty="0" smtClean="0"/>
              <a:t>Добровольцы </a:t>
            </a:r>
            <a:r>
              <a:rPr lang="ru-RU" sz="1600" dirty="0"/>
              <a:t>России» зарегистрировано более 1,5 тыс. добровольческих </a:t>
            </a:r>
            <a:r>
              <a:rPr lang="ru-RU" sz="1600" dirty="0" smtClean="0"/>
              <a:t>организаций </a:t>
            </a:r>
            <a:r>
              <a:rPr lang="ru-RU" sz="1600" dirty="0"/>
              <a:t>и более 31,4 тыс. волонтёров. Большая часть из них — </a:t>
            </a:r>
            <a:r>
              <a:rPr lang="ru-RU" sz="1600" dirty="0" smtClean="0"/>
              <a:t>молодёжь </a:t>
            </a:r>
            <a:r>
              <a:rPr lang="ru-RU" sz="1600" dirty="0"/>
              <a:t>в возрасте младше 17 лет (23%) и от 18 до 24 лет (58%). </a:t>
            </a:r>
            <a:r>
              <a:rPr lang="ru-RU" sz="1600" dirty="0" smtClean="0"/>
              <a:t>Волонтёрские </a:t>
            </a:r>
            <a:r>
              <a:rPr lang="ru-RU" sz="1600" dirty="0"/>
              <a:t>организации активно взаимодействуют друг с другом.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6055" y="2741369"/>
            <a:ext cx="6666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Вопрос </a:t>
            </a: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600" dirty="0"/>
              <a:t>На какое время по Москве необходимо назначить начало </a:t>
            </a:r>
            <a:r>
              <a:rPr lang="ru-RU" sz="1600" dirty="0" err="1" smtClean="0"/>
              <a:t>вебинара</a:t>
            </a:r>
            <a:r>
              <a:rPr lang="ru-RU" sz="1600" dirty="0"/>
              <a:t>, чтобы в нём приняли участие руководители </a:t>
            </a:r>
            <a:r>
              <a:rPr lang="ru-RU" sz="1600" dirty="0" smtClean="0"/>
              <a:t>волонтёрского</a:t>
            </a:r>
            <a:r>
              <a:rPr lang="ru-RU" sz="1600" dirty="0"/>
              <a:t> движения </a:t>
            </a:r>
            <a:r>
              <a:rPr lang="en-US" sz="1600" dirty="0" smtClean="0"/>
              <a:t>                </a:t>
            </a:r>
            <a:r>
              <a:rPr lang="ru-RU" sz="1600" dirty="0" smtClean="0"/>
              <a:t>из </a:t>
            </a:r>
            <a:r>
              <a:rPr lang="ru-RU" sz="1600" dirty="0"/>
              <a:t>городов всех часовых поясов России, если </a:t>
            </a:r>
            <a:r>
              <a:rPr lang="ru-RU" sz="1600" dirty="0" err="1"/>
              <a:t>вебинар</a:t>
            </a:r>
            <a:r>
              <a:rPr lang="ru-RU" sz="1600" dirty="0"/>
              <a:t> </a:t>
            </a:r>
            <a:r>
              <a:rPr lang="ru-RU" sz="1600" dirty="0" smtClean="0"/>
              <a:t>не может </a:t>
            </a:r>
            <a:r>
              <a:rPr lang="ru-RU" sz="1600" dirty="0"/>
              <a:t>начинаться ранее 9:00 и позже 19:00 </a:t>
            </a:r>
            <a:r>
              <a:rPr lang="ru-RU" sz="1600" dirty="0" smtClean="0"/>
              <a:t>по </a:t>
            </a:r>
            <a:r>
              <a:rPr lang="ru-RU" sz="1600" dirty="0"/>
              <a:t>местному времени?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0" y="4199226"/>
            <a:ext cx="3038135" cy="175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GKryukova\Desktop\e43e7a92-58ff-416c-ab8a-aa247a758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91" y="2725970"/>
            <a:ext cx="4292010" cy="41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27312" y="3806369"/>
            <a:ext cx="200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планирование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166" y="4357195"/>
            <a:ext cx="317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лидерские качества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8307" y="4933507"/>
            <a:ext cx="223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проект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20" y="4176901"/>
            <a:ext cx="616689" cy="82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13" y="4999153"/>
            <a:ext cx="552667" cy="76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6378" y="648607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10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779828" y="219200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«ФУНКЦИОНАЛЬНАЯ ГРАМОТНОСТЬ. ТРЕНАЖЁРЫ»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95718" y="1313530"/>
            <a:ext cx="5241524" cy="3206455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деятельность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ответы.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образования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80329" y="1313530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81" y="5174759"/>
            <a:ext cx="1084736" cy="10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10406" y="5409350"/>
            <a:ext cx="257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10"/>
              </a:rPr>
              <a:t>https://</a:t>
            </a:r>
            <a:r>
              <a:rPr lang="ru-RU" sz="1400" dirty="0" smtClean="0">
                <a:hlinkClick r:id="rId10"/>
              </a:rPr>
              <a:t>prosv.ru/pages/pisa.html</a:t>
            </a:r>
            <a:endParaRPr lang="en-US" sz="1400" dirty="0" smtClean="0"/>
          </a:p>
        </p:txBody>
      </p:sp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459" y="556323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9828" y="218874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«ЗАДАЧНИКИ»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813071"/>
            <a:ext cx="3792636" cy="35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9" b="33552"/>
          <a:stretch/>
        </p:blipFill>
        <p:spPr bwMode="auto">
          <a:xfrm>
            <a:off x="3958905" y="3168502"/>
            <a:ext cx="7300996" cy="167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5"/>
          <a:stretch/>
        </p:blipFill>
        <p:spPr bwMode="auto">
          <a:xfrm>
            <a:off x="4033333" y="841325"/>
            <a:ext cx="4779939" cy="21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3"/>
          <a:stretch/>
        </p:blipFill>
        <p:spPr bwMode="auto">
          <a:xfrm>
            <a:off x="295718" y="5061099"/>
            <a:ext cx="8780550" cy="11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9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72" y="841325"/>
            <a:ext cx="1640848" cy="221356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4231" y="63612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hlinkClick r:id="rId6"/>
              </a:rPr>
              <a:t>Русский язык. Сборник задач по формированию читательской грамотности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732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МНОГОФУНКЦИОНАЛЬНЫЕ ПОСОБИЯ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для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эффективной подготовки к олимпиадам, ОГЭ,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ЕГЭ, ВПР, международным исследованиям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779828" y="218874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«ЗАДАЧНИКИ»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0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0697" y="2057845"/>
            <a:ext cx="5200334" cy="387849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Позволят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учащимся существенно повысить уровень своей 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 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Содержат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областям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Для учителей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математики, русского языка, обществознания, биологии,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физики, химии и системы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дополнительного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образования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Универсальные, могут быть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использованы с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любым учебно-методическим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комплектом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352" y="1508787"/>
            <a:ext cx="9475996" cy="383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108000" bIns="108000" rtlCol="0" anchor="ctr">
            <a:noAutofit/>
          </a:bodyPr>
          <a:lstStyle/>
          <a:p>
            <a:pPr defTabSz="914377">
              <a:buClr>
                <a:srgbClr val="0070C0"/>
              </a:buClr>
              <a:defRPr/>
            </a:pPr>
            <a:endParaRPr lang="ru-RU" sz="1733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88" y="2166514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19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10" y="2166514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География 5-11 классы: сборник задач и упражнений. Базовый и углубленный уровни.  В 2 ч. Ч 2. / И.С. Колечк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708" y="2156984"/>
            <a:ext cx="1476046" cy="199123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 descr="https://catalog.prosv.ru/images/big/f08ca802-168a-11e6-9dd7-0050569c7d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91" y="4307045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 Информатика. Сборник задач по моделированию. Базовый и углубленный уровни. 10-11 клас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79" y="4287946"/>
            <a:ext cx="1468982" cy="198171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454" y="6088392"/>
            <a:ext cx="3098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Open Sans" pitchFamily="34" charset="0"/>
                <a:cs typeface="Open Sans" pitchFamily="34" charset="0"/>
                <a:hlinkClick r:id="rId8"/>
              </a:rPr>
              <a:t>https://prosv.ru/pages/zadachnik.html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42" name="Picture 2" descr="https://catalog.prosv.ru/images/big/ac0cf7a9-455a-11e9-ba45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568" y="2156984"/>
            <a:ext cx="1471442" cy="20491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catalog.prosv.ru/images/big/5d910e56-b724-11e8-b40a-0050569c7d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360" y="4284447"/>
            <a:ext cx="1483650" cy="202474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69" y="5409511"/>
            <a:ext cx="902959" cy="902959"/>
          </a:xfrm>
          <a:prstGeom prst="rect">
            <a:avLst/>
          </a:prstGeom>
        </p:spPr>
      </p:pic>
      <p:pic>
        <p:nvPicPr>
          <p:cNvPr id="4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12" y="6091297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Изображение Тысяча и одна задача по математике. 5 — 7 классы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6" y="4328032"/>
            <a:ext cx="1401685" cy="19517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238410" y="5910071"/>
            <a:ext cx="11354295" cy="300943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0696" y="3463382"/>
            <a:ext cx="11352009" cy="2353257"/>
            <a:chOff x="240697" y="1979846"/>
            <a:chExt cx="10790254" cy="2236806"/>
          </a:xfrm>
        </p:grpSpPr>
        <p:pic>
          <p:nvPicPr>
            <p:cNvPr id="52" name="Picture 3" descr="C:\Users\MRomanova\AppData\Local\Microsoft\Windows\Temporary Internet Files\Content.Outlook\1ALXYQT3\Cover2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31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1" name="Picture 71" descr="https://www.prosv.ru/_data/umk/706/fin_gram_sovr_mi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341" y="1979846"/>
              <a:ext cx="171528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/>
            <p:nvPr/>
          </p:nvPicPr>
          <p:blipFill rotWithShape="1">
            <a:blip r:embed="rId7"/>
            <a:srcRect l="31276" t="5708" r="32097" b="9725"/>
            <a:stretch/>
          </p:blipFill>
          <p:spPr bwMode="auto">
            <a:xfrm>
              <a:off x="3870455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2" descr="C:\Users\MRomanova\AppData\Local\Microsoft\Windows\Temporary Internet Files\Content.Outlook\1ALXYQT3\Cove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97" y="1979847"/>
              <a:ext cx="172039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4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08" y="1979846"/>
              <a:ext cx="172039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666" y="1979846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3" name="Прямоугольник 32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1" name="Слайд think-cell" r:id="rId11" imgW="359" imgH="360" progId="TCLayout.ActiveDocument.1">
                  <p:embed/>
                </p:oleObj>
              </mc:Choice>
              <mc:Fallback>
                <p:oleObj name="Слайд think-cell" r:id="rId11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38409" y="5903237"/>
            <a:ext cx="1135429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80975"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Могут использоваться 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386052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778200" y="218926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 smtClean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Финансовая грамотность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6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95321" y="1269210"/>
            <a:ext cx="1029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ЗАДАЧИ</a:t>
            </a:r>
            <a:endParaRPr lang="ru-RU" sz="1600" spc="-2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562" y="1959123"/>
            <a:ext cx="8980079" cy="121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сформировать базовые финансовые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понятия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научить</a:t>
            </a:r>
            <a:r>
              <a:rPr lang="en-US" sz="1400" dirty="0"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грамотно распоряжаться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деньгами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объяснить взаимосвязь труда и его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стоимости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познакомить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с личным финансовым бюджетом 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планом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научить делать осознанный выбор для достижения личных финансовых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целей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6314" y="1029098"/>
            <a:ext cx="12188950" cy="829978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61114" y="1126909"/>
            <a:ext cx="986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под рук. Г.С. Ковалевой, кандидата педагогических наук, руководителя Центра оценки качества образования Института стратегии развития образования Российской академии наук, эксперта международного класса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0697" y="2069962"/>
            <a:ext cx="5420032" cy="2724913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Оценка читательской грамотности 5 – 9 классы. 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4 варианта тестов, в каждом из которых даются тексты по 4 предметным областям (математике, русскому языку, естественно-научным предметам и общественно-научным предметам) с заданиями к ним.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Для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проведения </a:t>
            </a:r>
            <a:r>
              <a:rPr lang="ru-RU" sz="1400" dirty="0" err="1">
                <a:ea typeface="Open Sans" pitchFamily="34" charset="0"/>
                <a:cs typeface="Open Sans" pitchFamily="34" charset="0"/>
              </a:rPr>
              <a:t>внутришкольного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 мониторинга в 5 – 9 классах:</a:t>
            </a:r>
          </a:p>
          <a:p>
            <a:pPr marL="742950" lvl="1" indent="-285750" algn="just" defTabSz="914377">
              <a:lnSpc>
                <a:spcPct val="110000"/>
              </a:lnSpc>
              <a:spcBef>
                <a:spcPts val="6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ежегодно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742950" lvl="1" indent="-285750" algn="just" defTabSz="914377">
              <a:lnSpc>
                <a:spcPct val="110000"/>
              </a:lnSpc>
              <a:spcBef>
                <a:spcPts val="6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2 раза в год (входная и итоговая диагностика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)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742950" lvl="1" indent="-285750" algn="just" defTabSz="914377">
              <a:lnSpc>
                <a:spcPct val="110000"/>
              </a:lnSpc>
              <a:spcBef>
                <a:spcPts val="6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 четвертям с изменением предметной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области</a:t>
            </a: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79827" y="213337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Серия «ФГОС: Оценка образовательных достижений»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26" y="3829025"/>
            <a:ext cx="1620000" cy="237469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28" y="2072899"/>
            <a:ext cx="2266748" cy="3057800"/>
          </a:xfrm>
          <a:prstGeom prst="rect">
            <a:avLst/>
          </a:prstGeom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35" y="2239889"/>
            <a:ext cx="1620000" cy="253135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1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32" y="3704530"/>
            <a:ext cx="1768537" cy="249919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62" y="2239890"/>
            <a:ext cx="1619559" cy="25384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75" y="3704530"/>
            <a:ext cx="1596983" cy="2499190"/>
          </a:xfrm>
          <a:prstGeom prst="rect">
            <a:avLst/>
          </a:prstGeom>
        </p:spPr>
      </p:pic>
      <p:pic>
        <p:nvPicPr>
          <p:cNvPr id="64514" name="Picture 2" descr="http://qrcoder.ru/code/?https%3A%2F%2Fshop.prosv.ru%2Fsearch%3Fq%3D%25D0%25BC%25D0%25B5%25D1%2582%25D0%25B0%25D0%25BF%25D1%2580%25D0%25B5%25D0%25B4%25D0%25BC%25D0%25B5%25D1%2582%25D0%25BD%25D1%258B%25D0%25B5%23%2Forderby%3D5%26q%3D%25D0%25BC%25D0%25B5%25D1%2582%25D0%25B0%25D0%25BF%25D1%2580%25D0%25B5%25D0%25B4%25D0%25BC%25D0%25B5%25D1%2582%25D0%25BD%25D1%258B%25D0%25B5%26sFilters%3D21%2156334%3B13%213000%3B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74" y="5084486"/>
            <a:ext cx="1241754" cy="12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-3051" y="1037806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1716" y="6015397"/>
            <a:ext cx="3098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Open Sans" pitchFamily="34" charset="0"/>
                <a:cs typeface="Open Sans" pitchFamily="34" charset="0"/>
                <a:hlinkClick r:id="rId10"/>
              </a:rPr>
              <a:t>https://prosv.ru/pages/zadachnik.html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5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25" y="6018302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7376" y="1027528"/>
            <a:ext cx="4164623" cy="5512403"/>
          </a:xfrm>
          <a:prstGeom prst="rect">
            <a:avLst/>
          </a:prstGeom>
          <a:solidFill>
            <a:srgbClr val="C7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85426" y="58547"/>
            <a:ext cx="100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Электронный Банк заданий по функциональной грамотности</a:t>
            </a:r>
          </a:p>
          <a:p>
            <a:pPr lvl="0"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Удобно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, доступно, эффективно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xmlns="" id="{68B4845D-D2BD-B34E-90D8-94F11BE92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22060" r="31655" b="20078"/>
          <a:stretch/>
        </p:blipFill>
        <p:spPr>
          <a:xfrm>
            <a:off x="4607748" y="3753836"/>
            <a:ext cx="3328847" cy="2076386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BA1D0698-6840-AD48-96F0-9DAEB9C081D7}"/>
              </a:ext>
            </a:extLst>
          </p:cNvPr>
          <p:cNvSpPr/>
          <p:nvPr/>
        </p:nvSpPr>
        <p:spPr>
          <a:xfrm>
            <a:off x="350740" y="1142357"/>
            <a:ext cx="74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Задания на формирование функциональной грамотности 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для</a:t>
            </a:r>
            <a:r>
              <a:rPr lang="ru-RU" sz="1600" b="1" dirty="0"/>
              <a:t> учеников 1-9 классов от авторов, занимающихся программой оценки </a:t>
            </a:r>
            <a:r>
              <a:rPr lang="en-GB" sz="1600" b="1" i="0" dirty="0">
                <a:solidFill>
                  <a:srgbClr val="2E3847"/>
                </a:solidFill>
                <a:effectLst/>
              </a:rPr>
              <a:t>PISA</a:t>
            </a:r>
            <a:r>
              <a:rPr lang="ru-RU" sz="1600" b="1" i="0" dirty="0" smtClean="0">
                <a:solidFill>
                  <a:srgbClr val="2E3847"/>
                </a:solidFill>
                <a:effectLst/>
              </a:rPr>
              <a:t>.</a:t>
            </a:r>
            <a:endParaRPr lang="ru-RU" sz="1600" b="1" i="0" dirty="0">
              <a:solidFill>
                <a:srgbClr val="2E3847"/>
              </a:solidFill>
              <a:effectLst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2F609259-BF26-B544-9593-0F151359E57C}"/>
              </a:ext>
            </a:extLst>
          </p:cNvPr>
          <p:cNvSpPr/>
          <p:nvPr/>
        </p:nvSpPr>
        <p:spPr>
          <a:xfrm>
            <a:off x="8906611" y="1538707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>
                <a:effectLst/>
              </a:rPr>
              <a:t>Каждое задание представлено в виде ситуации с 3 уровнями </a:t>
            </a:r>
            <a:r>
              <a:rPr lang="ru-RU" sz="1400" i="0" dirty="0" smtClean="0">
                <a:effectLst/>
              </a:rPr>
              <a:t>сложности</a:t>
            </a:r>
            <a:endParaRPr lang="x-none" sz="1400" dirty="0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848938C3-8270-B84C-B94D-0633D3A9679B}"/>
              </a:ext>
            </a:extLst>
          </p:cNvPr>
          <p:cNvSpPr/>
          <p:nvPr/>
        </p:nvSpPr>
        <p:spPr>
          <a:xfrm>
            <a:off x="8906611" y="3507415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/>
              <a:t>учеников </a:t>
            </a:r>
            <a:r>
              <a:rPr lang="ru-RU" sz="1400" b="1" i="0" dirty="0">
                <a:effectLst/>
              </a:rPr>
              <a:t>1-4 классов </a:t>
            </a:r>
            <a:r>
              <a:rPr lang="ru-RU" sz="1400" b="1" i="0" dirty="0" smtClean="0">
                <a:effectLst/>
              </a:rPr>
              <a:t>– </a:t>
            </a:r>
            <a:r>
              <a:rPr lang="ru-RU" sz="1400" i="0" dirty="0" smtClean="0">
                <a:effectLst/>
              </a:rPr>
              <a:t>направлены </a:t>
            </a:r>
            <a:r>
              <a:rPr lang="ru-RU" sz="1400" i="0" dirty="0">
                <a:effectLst/>
              </a:rPr>
              <a:t>на отработку </a:t>
            </a:r>
            <a:r>
              <a:rPr lang="ru-RU" sz="1400" i="0" dirty="0" err="1">
                <a:effectLst/>
              </a:rPr>
              <a:t>метапредметных</a:t>
            </a:r>
            <a:r>
              <a:rPr lang="ru-RU" sz="1400" i="0" dirty="0">
                <a:effectLst/>
              </a:rPr>
              <a:t> </a:t>
            </a:r>
            <a:r>
              <a:rPr lang="ru-RU" sz="1400" i="0" dirty="0" smtClean="0">
                <a:effectLst/>
              </a:rPr>
              <a:t>навыков</a:t>
            </a:r>
            <a:endParaRPr lang="ru-RU" sz="1400" i="0" dirty="0">
              <a:effectLst/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:a16="http://schemas.microsoft.com/office/drawing/2014/main" xmlns="" id="{0EC3C284-5A70-6E41-9350-128CD9A3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71680" y="1594042"/>
            <a:ext cx="648642" cy="648642"/>
          </a:xfrm>
          <a:prstGeom prst="rect">
            <a:avLst/>
          </a:prstGeom>
          <a:solidFill>
            <a:srgbClr val="C7E8FE"/>
          </a:solidFill>
        </p:spPr>
      </p:pic>
      <p:pic>
        <p:nvPicPr>
          <p:cNvPr id="33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xmlns="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97" y="3718977"/>
            <a:ext cx="4152772" cy="2076386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BA1D0698-6840-AD48-96F0-9DAEB9C081D7}"/>
              </a:ext>
            </a:extLst>
          </p:cNvPr>
          <p:cNvSpPr/>
          <p:nvPr/>
        </p:nvSpPr>
        <p:spPr>
          <a:xfrm>
            <a:off x="350740" y="2107380"/>
            <a:ext cx="7255206" cy="110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Более 500 заданий заданий, банк постоянно пополняется.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Охватывает все основные предметы школьной программы.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Полнофункциональный </a:t>
            </a:r>
            <a:r>
              <a:rPr lang="ru-RU" sz="1400" dirty="0"/>
              <a:t>тренажер, который имитирует задания </a:t>
            </a:r>
            <a:r>
              <a:rPr lang="en-US" sz="1400" dirty="0"/>
              <a:t>PISA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xmlns="" id="{848938C3-8270-B84C-B94D-0633D3A9679B}"/>
              </a:ext>
            </a:extLst>
          </p:cNvPr>
          <p:cNvSpPr/>
          <p:nvPr/>
        </p:nvSpPr>
        <p:spPr>
          <a:xfrm>
            <a:off x="8107689" y="1142815"/>
            <a:ext cx="3023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Задания:</a:t>
            </a:r>
            <a:endParaRPr lang="ru-RU" sz="1400" b="1" i="0" dirty="0">
              <a:effectLst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xmlns="" id="{848938C3-8270-B84C-B94D-0633D3A9679B}"/>
              </a:ext>
            </a:extLst>
          </p:cNvPr>
          <p:cNvSpPr/>
          <p:nvPr/>
        </p:nvSpPr>
        <p:spPr>
          <a:xfrm>
            <a:off x="8906611" y="4599491"/>
            <a:ext cx="3023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i="0" dirty="0" smtClean="0">
                <a:effectLst/>
              </a:rPr>
              <a:t>Для </a:t>
            </a:r>
            <a:r>
              <a:rPr lang="ru-RU" sz="1400" i="0" dirty="0">
                <a:effectLst/>
              </a:rPr>
              <a:t>учеников </a:t>
            </a:r>
            <a:r>
              <a:rPr lang="ru-RU" sz="1400" b="1" i="0" dirty="0">
                <a:effectLst/>
              </a:rPr>
              <a:t>5-9 классов </a:t>
            </a:r>
            <a:r>
              <a:rPr lang="ru-RU" sz="1400" i="0" dirty="0">
                <a:effectLst/>
              </a:rPr>
              <a:t>направлены на развитие: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ч</a:t>
            </a:r>
            <a:r>
              <a:rPr lang="ru-RU" sz="1400" i="0" dirty="0">
                <a:effectLst/>
              </a:rPr>
              <a:t>итательской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м</a:t>
            </a:r>
            <a:r>
              <a:rPr lang="ru-RU" sz="1400" i="0" dirty="0">
                <a:effectLst/>
              </a:rPr>
              <a:t>атематической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е</a:t>
            </a:r>
            <a:r>
              <a:rPr lang="ru-RU" sz="1400" i="0" dirty="0">
                <a:effectLst/>
              </a:rPr>
              <a:t>стественнонаучной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i="0" dirty="0">
                <a:effectLst/>
              </a:rPr>
              <a:t>креативного мышления.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2F609259-BF26-B544-9593-0F151359E57C}"/>
              </a:ext>
            </a:extLst>
          </p:cNvPr>
          <p:cNvSpPr/>
          <p:nvPr/>
        </p:nvSpPr>
        <p:spPr>
          <a:xfrm>
            <a:off x="8906611" y="2630783"/>
            <a:ext cx="302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 smtClean="0">
                <a:effectLst/>
              </a:rPr>
              <a:t>Разработано </a:t>
            </a:r>
            <a:r>
              <a:rPr lang="ru-RU" sz="1400" i="0" dirty="0">
                <a:effectLst/>
              </a:rPr>
              <a:t>&gt; 10 различных типов и форматов </a:t>
            </a:r>
            <a:r>
              <a:rPr lang="ru-RU" sz="1400" i="0" dirty="0" smtClean="0">
                <a:effectLst/>
              </a:rPr>
              <a:t>заданий</a:t>
            </a:r>
            <a:endParaRPr lang="x-none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499" y="2581320"/>
            <a:ext cx="695004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885" y="3577507"/>
            <a:ext cx="646232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885" y="4648453"/>
            <a:ext cx="646232" cy="646232"/>
          </a:xfrm>
          <a:prstGeom prst="rect">
            <a:avLst/>
          </a:prstGeom>
        </p:spPr>
      </p:pic>
      <p:sp>
        <p:nvSpPr>
          <p:cNvPr id="3" name="Прямоугольник 2">
            <a:hlinkClick r:id="rId10"/>
          </p:cNvPr>
          <p:cNvSpPr/>
          <p:nvPr/>
        </p:nvSpPr>
        <p:spPr>
          <a:xfrm>
            <a:off x="786728" y="5895149"/>
            <a:ext cx="331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11"/>
              </a:rPr>
              <a:t>Узнать больше о Банке заданий</a:t>
            </a:r>
            <a:endParaRPr lang="ru-RU" dirty="0"/>
          </a:p>
        </p:txBody>
      </p:sp>
      <p:pic>
        <p:nvPicPr>
          <p:cNvPr id="3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033" y="5942717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8" y="1150470"/>
            <a:ext cx="11510394" cy="46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11873" y="216232"/>
            <a:ext cx="726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Вопросы на манжетах </a:t>
            </a:r>
            <a:endParaRPr lang="ru-RU" sz="2800" dirty="0"/>
          </a:p>
        </p:txBody>
      </p:sp>
      <p:pic>
        <p:nvPicPr>
          <p:cNvPr id="354" name="Picture 2" descr="C:\Users\GKryukova\Desktop\e43e7a92-58ff-416c-ab8a-aa247a758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" y="968531"/>
            <a:ext cx="5742390" cy="55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" name="TextBox 354"/>
          <p:cNvSpPr txBox="1"/>
          <p:nvPr/>
        </p:nvSpPr>
        <p:spPr>
          <a:xfrm rot="19223151">
            <a:off x="-37543" y="2311806"/>
            <a:ext cx="4172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Зачем это педагогу? Руководителю ОО? Ученику? </a:t>
            </a:r>
          </a:p>
        </p:txBody>
      </p:sp>
      <p:pic>
        <p:nvPicPr>
          <p:cNvPr id="70658" name="Picture 2" descr="Как часто нужно обновлять уровни поддержки и сопротив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40" y="1456661"/>
            <a:ext cx="3984632" cy="39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77" y="1041103"/>
            <a:ext cx="10570920" cy="49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4" y="796972"/>
            <a:ext cx="4457347" cy="53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1"/>
          <a:stretch/>
        </p:blipFill>
        <p:spPr bwMode="auto">
          <a:xfrm>
            <a:off x="137987" y="1658470"/>
            <a:ext cx="6500112" cy="33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1DBF65-A5EE-42BD-A8DA-21D7B69EA723}"/>
              </a:ext>
            </a:extLst>
          </p:cNvPr>
          <p:cNvSpPr txBox="1"/>
          <p:nvPr/>
        </p:nvSpPr>
        <p:spPr>
          <a:xfrm>
            <a:off x="1865922" y="118775"/>
            <a:ext cx="981304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Комплексное </a:t>
            </a: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предложение по формированию функциональной грамотности </a:t>
            </a:r>
            <a:b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</a:b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от Группы 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компаний «Просвещение»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0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49730" y="1567183"/>
            <a:ext cx="4219650" cy="4196634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69033" y="2869830"/>
            <a:ext cx="1545824" cy="1545824"/>
          </a:xfrm>
          <a:prstGeom prst="rect">
            <a:avLst/>
          </a:prstGeom>
        </p:spPr>
      </p:pic>
      <p:pic>
        <p:nvPicPr>
          <p:cNvPr id="52" name="Picture 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38790" y="3551902"/>
            <a:ext cx="565147" cy="565147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35756" y="2224311"/>
            <a:ext cx="557873" cy="557873"/>
          </a:xfrm>
          <a:prstGeom prst="rect">
            <a:avLst/>
          </a:prstGeom>
        </p:spPr>
      </p:pic>
      <p:pic>
        <p:nvPicPr>
          <p:cNvPr id="56" name="Picture 6"/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13120" y="2166263"/>
            <a:ext cx="536671" cy="533385"/>
          </a:xfrm>
          <a:prstGeom prst="rect">
            <a:avLst/>
          </a:prstGeom>
        </p:spPr>
      </p:pic>
      <p:pic>
        <p:nvPicPr>
          <p:cNvPr id="58" name="Picture 7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992357" y="4103294"/>
            <a:ext cx="565183" cy="461374"/>
          </a:xfrm>
          <a:prstGeom prst="rect">
            <a:avLst/>
          </a:prstGeom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48079" y="4810961"/>
            <a:ext cx="514765" cy="502159"/>
          </a:xfrm>
          <a:prstGeom prst="rect">
            <a:avLst/>
          </a:prstGeom>
        </p:spPr>
      </p:pic>
      <p:sp>
        <p:nvSpPr>
          <p:cNvPr id="60" name="TextBox 9"/>
          <p:cNvSpPr txBox="1"/>
          <p:nvPr/>
        </p:nvSpPr>
        <p:spPr>
          <a:xfrm>
            <a:off x="639944" y="1702735"/>
            <a:ext cx="1721516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</a:t>
            </a:r>
            <a:r>
              <a:rPr lang="en-US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оценка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TextBox 10"/>
          <p:cNvSpPr txBox="1"/>
          <p:nvPr/>
        </p:nvSpPr>
        <p:spPr>
          <a:xfrm>
            <a:off x="5729663" y="1693481"/>
            <a:ext cx="148449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 учителей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5835040" y="4533381"/>
            <a:ext cx="1576387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Цифровые решения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sp>
        <p:nvSpPr>
          <p:cNvPr id="63" name="TextBox 13"/>
          <p:cNvSpPr txBox="1"/>
          <p:nvPr/>
        </p:nvSpPr>
        <p:spPr>
          <a:xfrm>
            <a:off x="1433859" y="5744081"/>
            <a:ext cx="263526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бразовательно-исследовательское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4" name="TextBox 14"/>
          <p:cNvSpPr txBox="1"/>
          <p:nvPr/>
        </p:nvSpPr>
        <p:spPr>
          <a:xfrm>
            <a:off x="126205" y="3700954"/>
            <a:ext cx="168259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Учебно-методическое обеспечение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cxnSp>
        <p:nvCxnSpPr>
          <p:cNvPr id="74" name="Соединительная линия уступом 73"/>
          <p:cNvCxnSpPr/>
          <p:nvPr/>
        </p:nvCxnSpPr>
        <p:spPr>
          <a:xfrm flipV="1">
            <a:off x="2630458" y="5760314"/>
            <a:ext cx="1438666" cy="522983"/>
          </a:xfrm>
          <a:prstGeom prst="bentConnector2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>
          <a:xfrm>
            <a:off x="468596" y="4152561"/>
            <a:ext cx="1566754" cy="312096"/>
          </a:xfrm>
          <a:prstGeom prst="bentConnector3">
            <a:avLst>
              <a:gd name="adj1" fmla="val 83431"/>
            </a:avLst>
          </a:prstGeom>
          <a:ln w="2857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704949" y="1950101"/>
            <a:ext cx="1742981" cy="252245"/>
          </a:xfrm>
          <a:prstGeom prst="bentConnector3">
            <a:avLst>
              <a:gd name="adj1" fmla="val 8310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 rot="10800000" flipV="1">
            <a:off x="5459778" y="4841166"/>
            <a:ext cx="1603763" cy="209063"/>
          </a:xfrm>
          <a:prstGeom prst="bentConnector3">
            <a:avLst>
              <a:gd name="adj1" fmla="val 66053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10800000" flipV="1">
            <a:off x="5379871" y="1982351"/>
            <a:ext cx="1834290" cy="219995"/>
          </a:xfrm>
          <a:prstGeom prst="bentConnector3">
            <a:avLst>
              <a:gd name="adj1" fmla="val 6887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240697" y="194745"/>
            <a:ext cx="1198424" cy="438775"/>
            <a:chOff x="254665" y="195486"/>
            <a:chExt cx="951720" cy="329081"/>
          </a:xfrm>
        </p:grpSpPr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0" name="Прямая соединительная линия 11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7437327" y="1000462"/>
            <a:ext cx="4751903" cy="5857538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7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2D2B8D"/>
                </a:solidFill>
                <a:latin typeface="Calibri" pitchFamily="34" charset="0"/>
              </a:rPr>
              <a:t>7</a:t>
            </a:r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688927" y="1250039"/>
            <a:ext cx="431447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Пакет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практико-ориентированных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курсов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повышения квалификации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 по технологиям эффективного формирования естественнонаучной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математической грамотности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более 80% программы — практические занятия с инновационным оборудованием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комплект практических методических материалов к каждой программе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Комплекс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учебно-методических пособий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индивидуальные обучающие пособия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тренажёры для отработки навыков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сборники задач </a:t>
            </a: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Информационно-образовательный портал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 и образовательная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онлайн-платформа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цифровой Банк заданий по функциональной грамотности для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мониторинговые 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информационно-консультационный сервис</a:t>
            </a: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Оборудование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для профильных классов </a:t>
            </a:r>
            <a:endParaRPr lang="ru-RU" sz="14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11873" y="216232"/>
            <a:ext cx="726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Вопросы на манжетах </a:t>
            </a:r>
            <a:endParaRPr lang="ru-RU" sz="2800" dirty="0"/>
          </a:p>
        </p:txBody>
      </p:sp>
      <p:pic>
        <p:nvPicPr>
          <p:cNvPr id="354" name="Picture 2" descr="C:\Users\GKryukova\Desktop\e43e7a92-58ff-416c-ab8a-aa247a758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" y="968531"/>
            <a:ext cx="5742390" cy="55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" name="TextBox 354"/>
          <p:cNvSpPr txBox="1"/>
          <p:nvPr/>
        </p:nvSpPr>
        <p:spPr>
          <a:xfrm rot="19223151">
            <a:off x="-37543" y="2311806"/>
            <a:ext cx="4172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Зачем это педагогу? Руководителю ОО? Ученику? </a:t>
            </a:r>
          </a:p>
        </p:txBody>
      </p:sp>
      <p:pic>
        <p:nvPicPr>
          <p:cNvPr id="25" name="Picture 2" descr="Как часто нужно обновлять уровни поддержки и сопротив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40" y="1456661"/>
            <a:ext cx="3984632" cy="39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86182" y="2852936"/>
            <a:ext cx="11819633" cy="336037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0" y="20245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3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1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2" y="1819702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9501352" y="538285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2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8" y="532048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1933468" y="4098105"/>
            <a:ext cx="4606970" cy="1269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b="1" spc="-4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Адрес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бизнес-центр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«Новослободский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Горячая 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линия: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lang="ru-RU" sz="1400" spc="-4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Picture 2" descr="http://qrcoder.ru/code/?https%3A%2F%2Fshop.prosv.ru%2Fkatalog%23%2Forderby%3D6%26sFilters%3D21%2156334%3B13%212969%2C3000%2C67611%2C81288%3B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8" y="3914700"/>
            <a:ext cx="1595977" cy="15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"/>
          <p:cNvSpPr txBox="1">
            <a:spLocks/>
          </p:cNvSpPr>
          <p:nvPr/>
        </p:nvSpPr>
        <p:spPr>
          <a:xfrm>
            <a:off x="7220275" y="4628372"/>
            <a:ext cx="4502093" cy="1478973"/>
          </a:xfrm>
          <a:prstGeom prst="rect">
            <a:avLst/>
          </a:prstGeom>
        </p:spPr>
        <p:txBody>
          <a:bodyPr lIns="113998" tIns="56999" rIns="113998" bIns="5699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Ведущий методист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методической поддержки педагогов и образовательных организаций 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Зубкова Екатерина Дмитриевна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Тел: (495) 789-30-40 (</a:t>
            </a:r>
            <a:r>
              <a:rPr lang="ru-RU" sz="120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42-03)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 телефон 8(919) 839-05-78</a:t>
            </a:r>
          </a:p>
          <a:p>
            <a:pPr defTabSz="914377">
              <a:lnSpc>
                <a:spcPct val="120000"/>
              </a:lnSpc>
              <a:defRPr/>
            </a:pPr>
            <a:r>
              <a:rPr 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EZubkova@prosv.ru</a:t>
            </a:r>
            <a:r>
              <a:rPr 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endParaRPr lang="ru-RU" sz="1600" spc="62" dirty="0">
              <a:ln w="11430"/>
              <a:solidFill>
                <a:srgbClr val="002060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ectangle 1"/>
          <p:cNvSpPr txBox="1">
            <a:spLocks/>
          </p:cNvSpPr>
          <p:nvPr/>
        </p:nvSpPr>
        <p:spPr>
          <a:xfrm>
            <a:off x="7220274" y="2951838"/>
            <a:ext cx="4502093" cy="1478973"/>
          </a:xfrm>
          <a:prstGeom prst="rect">
            <a:avLst/>
          </a:prstGeom>
        </p:spPr>
        <p:txBody>
          <a:bodyPr lIns="113998" tIns="56999" rIns="113998" bIns="5699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Ведущий методист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методической поддержки педагогов и образовательных организаций 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Крюкова Галина Васильевна</a:t>
            </a:r>
            <a:endParaRPr lang="ru-RU" sz="1200" spc="-4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Тел: (495) 789-30-40 (</a:t>
            </a:r>
            <a:r>
              <a:rPr lang="ru-RU" sz="120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65-19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sz="1200" spc="-4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lnSpc>
                <a:spcPct val="120000"/>
              </a:lnSpc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 телефон 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8(925) 188-91-99</a:t>
            </a:r>
            <a:endParaRPr lang="ru-RU" sz="1200" spc="-4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lnSpc>
                <a:spcPct val="120000"/>
              </a:lnSpc>
              <a:defRPr/>
            </a:pPr>
            <a:r>
              <a:rPr 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GKryukova@prosv.ru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endParaRPr lang="ru-RU" sz="1600" spc="62" dirty="0">
              <a:ln w="11430"/>
              <a:solidFill>
                <a:srgbClr val="002060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1461" y="97724"/>
            <a:ext cx="10029387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Международные рейтинги качества систем </a:t>
            </a: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образования</a:t>
            </a:r>
          </a:p>
          <a:p>
            <a:pPr lvl="0">
              <a:lnSpc>
                <a:spcPct val="85000"/>
              </a:lnSpc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опираются 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на данные исследований PIRLS, TIMSS и PISA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81612"/>
              </p:ext>
            </p:extLst>
          </p:nvPr>
        </p:nvGraphicFramePr>
        <p:xfrm>
          <a:off x="234572" y="1730126"/>
          <a:ext cx="11679951" cy="413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4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40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8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Освоение основ чтения в целях: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приобретения читательского литературного опыта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освоения и использования информации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PIRLS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600" b="0" kern="120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Progress in International Reading Literacy Study</a:t>
                      </a:r>
                      <a:endParaRPr lang="ru-RU" sz="1600" b="1" kern="120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4 класс, один раз в 5 лет,</a:t>
                      </a: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2001, 2006, 2011, 2016, 2021, 2026… 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8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Освоение основ математики и естественно-научных предметов: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всех общеобразовательных курсов (4, 8 классы)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углублённых курсов математики и физики (11 класс)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TIMSS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Trends in Mathematics and Science Study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4, 8 и 11 классы, один раз в 4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1995,…, 2015, 2019, 2023, 2027…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8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defRPr/>
                      </a:pPr>
                      <a:r>
                        <a:rPr lang="ru-RU" sz="1600" b="1" kern="120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Сформированность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функциональной грамотности, навыков разрешения проблем, глобальных компетенций, креативного мышления</a:t>
                      </a:r>
                      <a:endParaRPr lang="ru-RU" sz="1600" b="1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PISA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6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Programme</a:t>
                      </a: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for International Student Assessment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15-летние обучающиеся, один раз в 3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2000,…, 2015, 2018, 2022, </a:t>
                      </a:r>
                      <a:r>
                        <a:rPr lang="en-US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202</a:t>
                      </a: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5…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330744" y="2093446"/>
            <a:ext cx="992511" cy="692473"/>
            <a:chOff x="3172" y="1756"/>
            <a:chExt cx="1336" cy="808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7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8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9" name="Group 209"/>
          <p:cNvGrpSpPr>
            <a:grpSpLocks noChangeAspect="1"/>
          </p:cNvGrpSpPr>
          <p:nvPr/>
        </p:nvGrpSpPr>
        <p:grpSpPr bwMode="auto">
          <a:xfrm>
            <a:off x="321687" y="3492791"/>
            <a:ext cx="1034547" cy="658348"/>
            <a:chOff x="97" y="2164"/>
            <a:chExt cx="792" cy="504"/>
          </a:xfrm>
        </p:grpSpPr>
        <p:sp>
          <p:nvSpPr>
            <p:cNvPr id="270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78" name="Рисунок 377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564" y="4838098"/>
            <a:ext cx="1220376" cy="7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279444"/>
            <a:ext cx="1002938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Оценка по модели PISA – часть единой системы </a:t>
            </a: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оценки</a:t>
            </a:r>
            <a:r>
              <a:rPr lang="en-US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качества 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образования в России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86672" y="3554523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</a:t>
            </a:r>
            <a:r>
              <a:rPr lang="ru-RU" sz="14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2022</a:t>
            </a:r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22576233"/>
              </p:ext>
            </p:extLst>
          </p:nvPr>
        </p:nvGraphicFramePr>
        <p:xfrm>
          <a:off x="6879057" y="1956918"/>
          <a:ext cx="4596924" cy="462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61236" y="1749189"/>
            <a:ext cx="1503093" cy="821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200" dirty="0"/>
              <a:t>Ведущий компонент в 2022 г. </a:t>
            </a:r>
          </a:p>
          <a:p>
            <a:r>
              <a:rPr lang="ru-RU" sz="1200" dirty="0"/>
              <a:t>Участвуют сегодняшние семиклассники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52709" y="2108409"/>
            <a:ext cx="2142490" cy="462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1200" b="1" dirty="0" smtClean="0"/>
              <a:t>Ведущий компонент в 2022 г. </a:t>
            </a:r>
          </a:p>
          <a:p>
            <a:pPr algn="r"/>
            <a:r>
              <a:rPr lang="ru-RU" sz="1200" dirty="0" smtClean="0"/>
              <a:t>Участвуют </a:t>
            </a:r>
            <a:r>
              <a:rPr lang="ru-RU" sz="1200" dirty="0"/>
              <a:t>сегодняшние семиклассники</a:t>
            </a:r>
            <a:endParaRPr lang="ru-RU" sz="12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850621" y="5053041"/>
            <a:ext cx="2178257" cy="4748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1200" b="1" dirty="0"/>
              <a:t>Ведущий компонент в </a:t>
            </a:r>
            <a:r>
              <a:rPr lang="ru-RU" sz="1200" b="1" dirty="0" smtClean="0"/>
              <a:t>2025 </a:t>
            </a:r>
            <a:r>
              <a:rPr lang="ru-RU" sz="1200" b="1" dirty="0"/>
              <a:t>г. </a:t>
            </a:r>
          </a:p>
          <a:p>
            <a:pPr algn="r"/>
            <a:r>
              <a:rPr lang="ru-RU" sz="1200" dirty="0"/>
              <a:t>Участвуют сегодняшние </a:t>
            </a:r>
            <a:r>
              <a:rPr lang="ru-RU" sz="1200" dirty="0" smtClean="0"/>
              <a:t>пятиклассники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7595199" y="3372033"/>
            <a:ext cx="1266224" cy="6798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0" idx="3"/>
          </p:cNvCxnSpPr>
          <p:nvPr/>
        </p:nvCxnSpPr>
        <p:spPr>
          <a:xfrm>
            <a:off x="7595199" y="2339604"/>
            <a:ext cx="0" cy="1039227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0" idx="3"/>
            <a:endCxn id="40" idx="1"/>
          </p:cNvCxnSpPr>
          <p:nvPr/>
        </p:nvCxnSpPr>
        <p:spPr>
          <a:xfrm flipH="1">
            <a:off x="5452709" y="2339604"/>
            <a:ext cx="2142490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9073260" y="3066313"/>
            <a:ext cx="1368000" cy="6798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9" idx="1"/>
          </p:cNvCxnSpPr>
          <p:nvPr/>
        </p:nvCxnSpPr>
        <p:spPr>
          <a:xfrm flipH="1">
            <a:off x="10555912" y="2159993"/>
            <a:ext cx="0" cy="97200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9" idx="3"/>
            <a:endCxn id="9" idx="1"/>
          </p:cNvCxnSpPr>
          <p:nvPr/>
        </p:nvCxnSpPr>
        <p:spPr>
          <a:xfrm flipH="1">
            <a:off x="10561236" y="2159994"/>
            <a:ext cx="1503093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7029080" y="4423965"/>
            <a:ext cx="1692000" cy="12722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41" idx="3"/>
          </p:cNvCxnSpPr>
          <p:nvPr/>
        </p:nvCxnSpPr>
        <p:spPr>
          <a:xfrm flipV="1">
            <a:off x="7028878" y="4428537"/>
            <a:ext cx="0" cy="861926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41" idx="3"/>
            <a:endCxn id="41" idx="1"/>
          </p:cNvCxnSpPr>
          <p:nvPr/>
        </p:nvCxnSpPr>
        <p:spPr>
          <a:xfrm flipH="1">
            <a:off x="4850621" y="5290463"/>
            <a:ext cx="217825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37987" y="6204733"/>
            <a:ext cx="56045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Приказ 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 219, РОСОБРНАДЗОРА приказ N 590, от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06.05.2019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638875" y="1276862"/>
            <a:ext cx="4673908" cy="326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ru-RU" sz="1600" b="1" spc="-20" dirty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Структура измерительных материалов </a:t>
            </a:r>
            <a:r>
              <a:rPr lang="en-US" sz="1600" b="1" spc="-20" dirty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PISA</a:t>
            </a:r>
            <a:r>
              <a:rPr lang="ru-RU" sz="1600" b="1" spc="-20" dirty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40697" y="1251506"/>
            <a:ext cx="6209312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1600" b="1" spc="-20" dirty="0" smtClean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Национальная система оценки качества образования</a:t>
            </a:r>
            <a:endParaRPr lang="ru-RU" sz="1600" b="1" spc="-20" dirty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2471"/>
              </p:ext>
            </p:extLst>
          </p:nvPr>
        </p:nvGraphicFramePr>
        <p:xfrm>
          <a:off x="240697" y="2182641"/>
          <a:ext cx="4996516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4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585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2D2B8D"/>
                          </a:solidFill>
                          <a:latin typeface="+mn-lt"/>
                          <a:ea typeface="+mn-ea"/>
                          <a:cs typeface="+mn-cs"/>
                        </a:rPr>
                        <a:t>ГИА</a:t>
                      </a:r>
                      <a:endParaRPr lang="ru-RU" sz="2000" b="1" kern="1200" dirty="0">
                        <a:solidFill>
                          <a:srgbClr val="2D2B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–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итоговая аттестация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2D2B8D"/>
                          </a:solidFill>
                          <a:latin typeface="+mn-lt"/>
                          <a:ea typeface="+mn-ea"/>
                          <a:cs typeface="+mn-cs"/>
                        </a:rPr>
                        <a:t>ВПР</a:t>
                      </a:r>
                      <a:endParaRPr lang="ru-RU" sz="2000" b="1" kern="1200" dirty="0">
                        <a:solidFill>
                          <a:srgbClr val="2D2B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–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Всероссийские проверочные работы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2D2B8D"/>
                          </a:solidFill>
                          <a:latin typeface="+mn-lt"/>
                          <a:ea typeface="+mn-ea"/>
                          <a:cs typeface="+mn-cs"/>
                        </a:rPr>
                        <a:t>НИКО</a:t>
                      </a:r>
                      <a:endParaRPr lang="ru-RU" sz="2000" b="1" kern="1200" dirty="0">
                        <a:solidFill>
                          <a:srgbClr val="2D2B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–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Национальные исследования качества образования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2D2B8D"/>
                          </a:solidFill>
                          <a:latin typeface="+mn-lt"/>
                          <a:ea typeface="+mn-ea"/>
                          <a:cs typeface="+mn-cs"/>
                        </a:rPr>
                        <a:t>МИ</a:t>
                      </a:r>
                      <a:endParaRPr lang="ru-RU" sz="2000" b="1" kern="1200" dirty="0">
                        <a:solidFill>
                          <a:srgbClr val="2D2B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–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Международные исследования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908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–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Общероссийская оценка по модели PISA*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9635590" y="4120836"/>
            <a:ext cx="161133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  </a:t>
            </a:r>
            <a:endParaRPr lang="ru-RU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  <a:endParaRPr lang="ru-RU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134347" y="2886769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2022</a:t>
            </a:r>
            <a:endParaRPr lang="ru-RU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21741" y="5298012"/>
            <a:ext cx="16113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2009, 2018, 2027</a:t>
            </a:r>
          </a:p>
        </p:txBody>
      </p:sp>
    </p:spTree>
    <p:extLst>
      <p:ext uri="{BB962C8B-B14F-4D97-AF65-F5344CB8AC3E}">
        <p14:creationId xmlns:p14="http://schemas.microsoft.com/office/powerpoint/2010/main" val="23994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11873" y="216232"/>
            <a:ext cx="726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Вопросы на манжетах </a:t>
            </a:r>
            <a:endParaRPr lang="ru-RU" sz="2800" dirty="0"/>
          </a:p>
        </p:txBody>
      </p:sp>
      <p:pic>
        <p:nvPicPr>
          <p:cNvPr id="354" name="Picture 2" descr="C:\Users\GKryukova\Desktop\e43e7a92-58ff-416c-ab8a-aa247a758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" y="968531"/>
            <a:ext cx="5742390" cy="55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9223151">
            <a:off x="1145710" y="3871341"/>
            <a:ext cx="417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Какой из видов грамотности Вы считаете основным</a:t>
            </a:r>
            <a:r>
              <a:rPr lang="ru-RU" sz="2400" b="1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? </a:t>
            </a:r>
            <a:endParaRPr lang="ru-RU" sz="2400" b="1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25" name="Picture 2" descr="Как часто нужно обновлять уровни поддержки и сопротив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40" y="1456661"/>
            <a:ext cx="3984632" cy="39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052" y="988779"/>
            <a:ext cx="12188948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80514" y="170065"/>
            <a:ext cx="1002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Формируем функциональную грамотность 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370240" y="2163362"/>
            <a:ext cx="6089316" cy="340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sz="1600" dirty="0" smtClean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оздание </a:t>
            </a: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учебных ситуаций, инициирующих  учебную деятельность  учащихся, мотивирующих их на учебную деятельность и  проясняющих смыслы этой деятельности</a:t>
            </a:r>
          </a:p>
          <a:p>
            <a:pPr marL="0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sz="1600" dirty="0" smtClean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чение </a:t>
            </a: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общении, или учебное сотрудничество, задания на работу в парах и малых группах</a:t>
            </a:r>
          </a:p>
          <a:p>
            <a:pPr marL="0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1600" dirty="0" smtClean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оисковая </a:t>
            </a: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активность - задания поискового характера, учебные исследования, проекты</a:t>
            </a:r>
          </a:p>
          <a:p>
            <a:pPr marL="0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sz="1600" dirty="0" smtClean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ценочная </a:t>
            </a: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самостоятельность школьников, задания на само- и </a:t>
            </a:r>
            <a:r>
              <a:rPr lang="ru-RU" sz="1600" dirty="0" err="1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взаимооценку</a:t>
            </a:r>
            <a:r>
              <a:rPr lang="ru-RU" sz="1600" dirty="0">
                <a:solidFill>
                  <a:srgbClr val="2125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приобретение опыта – кейсы, ролевые игры, диспуты, требующие разрешения проблем, принятия решений, позитивного поведения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1283" y="1020278"/>
            <a:ext cx="5934677" cy="728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Эффективные педагогические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практики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5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30" y="3936119"/>
            <a:ext cx="3093244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9733" y="2737841"/>
            <a:ext cx="3093244" cy="2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30" y="1153415"/>
            <a:ext cx="3093244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57083" y="1417753"/>
            <a:ext cx="15671" cy="1792794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131459" y="883243"/>
            <a:ext cx="8981651" cy="22245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Внесение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изменений в основную образовательную 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Целевой раздел: планируемые результаты и система оценки их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достижения.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Содержательный раздел: корректировка программ учебных курсов, в том числе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интегрированных.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деятельности.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грамотности.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Проведение внутришкольного мониторинга сформированности функциональной грамотности учащихся с 5 по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 класс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1">
              <a:defRPr/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696113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475981" y="161008"/>
            <a:ext cx="556205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3736" y="216619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Встраиваем 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в образовательный </a:t>
            </a: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процесс</a:t>
            </a:r>
            <a:endParaRPr lang="ru-RU" sz="2000" b="1" spc="-20" dirty="0">
              <a:solidFill>
                <a:srgbClr val="2D2B8D"/>
              </a:solidFill>
              <a:latin typeface="+mj-lt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131459" y="3210547"/>
            <a:ext cx="8981652" cy="67213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 контекстных задач в рамках уроков по всем предметам учебного плана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3131459" y="3979781"/>
            <a:ext cx="8981652" cy="19287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специальных учебных курсов «Учимся для жизни»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образовательных событий, направленных 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</a:t>
            </a:r>
            <a:r>
              <a:rPr lang="en-US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т. д.).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Проектно-исследовательская работа обучающихся с активным использованием метапредметных и межпредметных проектов и исследований</a:t>
            </a: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8965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144558" y="6006581"/>
            <a:ext cx="8968551" cy="430887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1100" b="1" dirty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Закупка учебных пособий возможна в соответствии со статьей 35 </a:t>
            </a:r>
            <a:endParaRPr lang="ru-RU" sz="1100" b="1" dirty="0" smtClean="0">
              <a:solidFill>
                <a:schemeClr val="bg1"/>
              </a:solidFill>
              <a:ea typeface="Open Sans Extrabold" pitchFamily="34" charset="0"/>
              <a:cs typeface="Open Sans Extrabold" pitchFamily="34" charset="0"/>
            </a:endParaRPr>
          </a:p>
          <a:p>
            <a:pPr marL="0" lvl="1"/>
            <a:r>
              <a:rPr lang="ru-RU" sz="1100" b="1" dirty="0" smtClean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Федерального </a:t>
            </a:r>
            <a:r>
              <a:rPr lang="ru-RU" sz="1100" b="1" dirty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закона от 29.12.2012 № 273-ФЗ «Об образовании в Российской Федерации»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8577" y="3210547"/>
            <a:ext cx="2700089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36085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00089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521407" y="3442627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1786" y="171967"/>
            <a:ext cx="1002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</a:rPr>
              <a:t>Подготовка к международному исследованию PISA в 2022 году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9281" y="3442627"/>
            <a:ext cx="2291228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сентябрь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октябрь)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7501" y="3442626"/>
            <a:ext cx="2866503" cy="509965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  <a:endParaRPr lang="ru-RU" sz="12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284" y="4374358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(ноябрь – декабрь)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7501" y="4374358"/>
            <a:ext cx="2866503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ЕСТЕСТВЕННО-НАУЧНАЯ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  <a:endParaRPr lang="ru-RU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1396" y="5297214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IV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УЧЕБНЫЕ ЧЕТВЕРТИ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(январь – май)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4731" y="5306090"/>
            <a:ext cx="2869273" cy="5099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 КРЕАТИВНОЕ МЫШЛЕНИЕ</a:t>
            </a:r>
            <a:endParaRPr lang="ru-RU" sz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" y="2113917"/>
            <a:ext cx="121889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ВАРИАНТЫ РЕАЛИЗАЦИИ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д</a:t>
            </a: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ля 7–8 классов 2020–2022 г.</a:t>
            </a:r>
            <a:endParaRPr lang="ru-RU" b="1" dirty="0">
              <a:solidFill>
                <a:srgbClr val="0073B8"/>
              </a:solidFill>
              <a:latin typeface="+mj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0254" y="2763649"/>
            <a:ext cx="5451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Внеурочная 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деятельность/курсы по выбору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 в неделю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5926" y="3336205"/>
            <a:ext cx="4343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3B8"/>
                </a:solidFill>
                <a:latin typeface="+mj-lt"/>
              </a:rPr>
              <a:t>Включение в тематическое планирование конкретных предметов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заданий в формате международных исследований качества образования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не менее 3-х часов в четверть):</a:t>
            </a:r>
          </a:p>
          <a:p>
            <a:pPr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решение, разбор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в группах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самостоятельно с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рефлексией</a:t>
            </a:r>
            <a:endParaRPr lang="ru-RU" sz="1600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0313" y="2763675"/>
            <a:ext cx="40470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Часть учебного плана </a:t>
            </a:r>
            <a:endParaRPr lang="ru-RU" sz="1600" b="1" dirty="0">
              <a:solidFill>
                <a:srgbClr val="0073B8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10450" y="3527027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07" y="4374358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10450" y="4458758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21406" y="5306089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610449" y="5390489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733739"/>
            <a:ext cx="5824004" cy="3659493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63724" y="2704849"/>
            <a:ext cx="4399864" cy="3685614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Нашивка 70"/>
          <p:cNvSpPr/>
          <p:nvPr/>
        </p:nvSpPr>
        <p:spPr>
          <a:xfrm rot="5400000">
            <a:off x="2866997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965740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54731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Нашивка 73"/>
          <p:cNvSpPr/>
          <p:nvPr/>
        </p:nvSpPr>
        <p:spPr>
          <a:xfrm rot="5400000">
            <a:off x="9103189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9201932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82225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873318" y="1163842"/>
            <a:ext cx="1000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сновное </a:t>
            </a: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направление – МАТЕМАТИЧЕСКАЯ ГРАМОТНОСТЬ, новое направление – КРЕАТИВНОЕ МЫШЛЕНИЕ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6851" t="1420"/>
          <a:stretch/>
        </p:blipFill>
        <p:spPr>
          <a:xfrm>
            <a:off x="-10159" y="1031239"/>
            <a:ext cx="1760722" cy="769965"/>
          </a:xfrm>
          <a:prstGeom prst="rect">
            <a:avLst/>
          </a:prstGeom>
        </p:spPr>
      </p:pic>
      <p:pic>
        <p:nvPicPr>
          <p:cNvPr id="78" name="Рисунок 77" descr="C:\Users\ABaburin\AppData\Local\Microsoft\Windows\Temporary Internet Files\Content.Word\Финансовая 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4" y="2728188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79" name="Рисунок 78" descr="C:\Users\ABaburin\AppData\Local\Microsoft\Windows\Temporary Internet Files\Content.Word\Читательская 2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52" y="2734742"/>
            <a:ext cx="809491" cy="103845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53" y="3974107"/>
            <a:ext cx="843806" cy="107794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50" y="5268353"/>
            <a:ext cx="833209" cy="1129059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96" y="3948057"/>
            <a:ext cx="824682" cy="110399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63" y="5268353"/>
            <a:ext cx="836211" cy="111119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16536</TotalTime>
  <Words>3899</Words>
  <Application>Microsoft Office PowerPoint</Application>
  <PresentationFormat>Произвольный</PresentationFormat>
  <Paragraphs>514</Paragraphs>
  <Slides>34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Зубкова Екатерина Дмитриевна</cp:lastModifiedBy>
  <cp:revision>531</cp:revision>
  <dcterms:created xsi:type="dcterms:W3CDTF">2020-02-25T09:30:21Z</dcterms:created>
  <dcterms:modified xsi:type="dcterms:W3CDTF">2021-02-26T08:51:45Z</dcterms:modified>
</cp:coreProperties>
</file>