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30" d="100"/>
          <a:sy n="30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212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6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37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1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33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84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32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2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3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4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51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405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infourok.ru/go.html?href=https://ru.wikipedia.org/wiki/%D0%93%D1%80%D0%B0%D1%84%D0%B8%D0%BA%D0%B0" TargetMode="External"/><Relationship Id="rId7" Type="http://schemas.openxmlformats.org/officeDocument/2006/relationships/hyperlink" Target="https://infourok.ru/go.html?href=https://ru.wikipedia.org/wiki/%D0%A0%D0%BE%D1%82" TargetMode="External"/><Relationship Id="rId2" Type="http://schemas.openxmlformats.org/officeDocument/2006/relationships/hyperlink" Target="https://infourok.ru/go.html?href=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fourok.ru/go.html?href=https://ru.wikipedia.org/wiki/%D0%93%D0%BB%D0%B0%D0%B7" TargetMode="External"/><Relationship Id="rId5" Type="http://schemas.openxmlformats.org/officeDocument/2006/relationships/hyperlink" Target="https://infourok.ru/go.html?href=https://ru.wikipedia.org/wiki/%D0%9B%D0%B8%D1%86%D0%BE" TargetMode="External"/><Relationship Id="rId4" Type="http://schemas.openxmlformats.org/officeDocument/2006/relationships/hyperlink" Target="https://infourok.ru/go.html?href=https://ru.wikipedia.org/wiki/%D0%98%D0%B7%D0%BE%D0%B1%D1%80%D0%B0%D0%B6%D0%B5%D0%BD%D0%B8%D0%B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go.html?href=https://ru.wikipedia.org/wiki/%D0%A0%D0%BE%D1%82" TargetMode="External"/><Relationship Id="rId3" Type="http://schemas.openxmlformats.org/officeDocument/2006/relationships/hyperlink" Target="https://infourok.ru/go.html?href=https://ru.wikipedia.org/wiki/%D0%90%D0%BD%D0%B3%D0%BB%D0%B8%D0%B9%D1%81%D0%BA%D0%B8%D0%B9_%D1%8F%D0%B7%D1%8B%D0%BA" TargetMode="External"/><Relationship Id="rId7" Type="http://schemas.openxmlformats.org/officeDocument/2006/relationships/hyperlink" Target="https://infourok.ru/go.html?href=https://ru.wikipedia.org/wiki/%D0%93%D0%BB%D0%B0%D0%B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go.html?href=https://ru.wikipedia.org/wiki/%D0%9B%D0%B8%D1%86%D0%BE" TargetMode="External"/><Relationship Id="rId5" Type="http://schemas.openxmlformats.org/officeDocument/2006/relationships/hyperlink" Target="https://infourok.ru/go.html?href=https://ru.wikipedia.org/wiki/%D0%98%D0%B7%D0%BE%D0%B1%D1%80%D0%B0%D0%B6%D0%B5%D0%BD%D0%B8%D0%B5" TargetMode="External"/><Relationship Id="rId4" Type="http://schemas.openxmlformats.org/officeDocument/2006/relationships/hyperlink" Target="https://infourok.ru/go.html?href=https://ru.wikipedia.org/wiki/%D0%93%D1%80%D0%B0%D1%84%D0%B8%D0%BA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go.html?href=https://ru.wikipedia.org/wiki/%D0%A0%D0%BE%D1%82" TargetMode="External"/><Relationship Id="rId3" Type="http://schemas.openxmlformats.org/officeDocument/2006/relationships/hyperlink" Target="https://infourok.ru/go.html?href=https://ru.wikipedia.org/wiki/%D0%90%D0%BD%D0%B3%D0%BB%D0%B8%D0%B9%D1%81%D0%BA%D0%B8%D0%B9_%D1%8F%D0%B7%D1%8B%D0%BA" TargetMode="External"/><Relationship Id="rId7" Type="http://schemas.openxmlformats.org/officeDocument/2006/relationships/hyperlink" Target="https://infourok.ru/go.html?href=https://ru.wikipedia.org/wiki/%D0%93%D0%BB%D0%B0%D0%B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go.html?href=https://ru.wikipedia.org/wiki/%D0%9B%D0%B8%D1%86%D0%BE" TargetMode="External"/><Relationship Id="rId5" Type="http://schemas.openxmlformats.org/officeDocument/2006/relationships/hyperlink" Target="https://infourok.ru/go.html?href=https://ru.wikipedia.org/wiki/%D0%98%D0%B7%D0%BE%D0%B1%D1%80%D0%B0%D0%B6%D0%B5%D0%BD%D0%B8%D0%B5" TargetMode="External"/><Relationship Id="rId4" Type="http://schemas.openxmlformats.org/officeDocument/2006/relationships/hyperlink" Target="https://infourok.ru/go.html?href=https://ru.wikipedia.org/wiki/%D0%93%D1%80%D0%B0%D1%84%D0%B8%D0%BA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go.html?href=https://ru.wikipedia.org/wiki/%D0%A0%D0%BE%D1%82" TargetMode="External"/><Relationship Id="rId3" Type="http://schemas.openxmlformats.org/officeDocument/2006/relationships/hyperlink" Target="https://infourok.ru/go.html?href=https://ru.wikipedia.org/wiki/%D0%90%D0%BD%D0%B3%D0%BB%D0%B8%D0%B9%D1%81%D0%BA%D0%B8%D0%B9_%D1%8F%D0%B7%D1%8B%D0%BA" TargetMode="External"/><Relationship Id="rId7" Type="http://schemas.openxmlformats.org/officeDocument/2006/relationships/hyperlink" Target="https://infourok.ru/go.html?href=https://ru.wikipedia.org/wiki/%D0%93%D0%BB%D0%B0%D0%B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go.html?href=https://ru.wikipedia.org/wiki/%D0%9B%D0%B8%D1%86%D0%BE" TargetMode="External"/><Relationship Id="rId5" Type="http://schemas.openxmlformats.org/officeDocument/2006/relationships/hyperlink" Target="https://infourok.ru/go.html?href=https://ru.wikipedia.org/wiki/%D0%98%D0%B7%D0%BE%D0%B1%D1%80%D0%B0%D0%B6%D0%B5%D0%BD%D0%B8%D0%B5" TargetMode="External"/><Relationship Id="rId4" Type="http://schemas.openxmlformats.org/officeDocument/2006/relationships/hyperlink" Target="https://infourok.ru/go.html?href=https://ru.wikipedia.org/wiki/%D0%93%D1%80%D0%B0%D1%84%D0%B8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82" y="549833"/>
            <a:ext cx="8929624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Сма́йлик</a:t>
            </a:r>
            <a:r>
              <a:rPr lang="ru-RU" sz="3200" dirty="0">
                <a:solidFill>
                  <a:srgbClr val="0070C0"/>
                </a:solidFill>
              </a:rPr>
              <a:t> (</a:t>
            </a:r>
            <a:r>
              <a:rPr lang="ru-RU" sz="3200" u="sng" dirty="0">
                <a:solidFill>
                  <a:srgbClr val="0070C0"/>
                </a:solidFill>
                <a:hlinkClick r:id="rId2"/>
              </a:rPr>
              <a:t>англ.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i="1" dirty="0" err="1">
                <a:solidFill>
                  <a:srgbClr val="0070C0"/>
                </a:solidFill>
              </a:rPr>
              <a:t>smiley</a:t>
            </a:r>
            <a:r>
              <a:rPr lang="ru-RU" sz="3200" dirty="0">
                <a:solidFill>
                  <a:srgbClr val="0070C0"/>
                </a:solidFill>
              </a:rPr>
              <a:t> — «улыба…</a:t>
            </a:r>
            <a:r>
              <a:rPr lang="ru-RU" sz="3200" dirty="0" err="1">
                <a:solidFill>
                  <a:srgbClr val="0070C0"/>
                </a:solidFill>
              </a:rPr>
              <a:t>щийся</a:t>
            </a:r>
            <a:r>
              <a:rPr lang="ru-RU" sz="3200" dirty="0">
                <a:solidFill>
                  <a:srgbClr val="0070C0"/>
                </a:solidFill>
              </a:rPr>
              <a:t>»)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или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b="1" dirty="0" err="1">
                <a:solidFill>
                  <a:srgbClr val="0070C0"/>
                </a:solidFill>
              </a:rPr>
              <a:t>счастли́вое</a:t>
            </a:r>
            <a:r>
              <a:rPr lang="ru-RU" sz="3200" b="1" dirty="0">
                <a:solidFill>
                  <a:srgbClr val="0070C0"/>
                </a:solidFill>
              </a:rPr>
              <a:t> лицо́</a:t>
            </a:r>
            <a:r>
              <a:rPr lang="ru-RU" sz="3200" dirty="0">
                <a:solidFill>
                  <a:srgbClr val="0070C0"/>
                </a:solidFill>
              </a:rPr>
              <a:t>   — стилизованное 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u="sng" dirty="0" smtClean="0">
                <a:solidFill>
                  <a:srgbClr val="0070C0"/>
                </a:solidFill>
                <a:hlinkClick r:id="rId3"/>
              </a:rPr>
              <a:t>графическое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u="sng" dirty="0">
                <a:solidFill>
                  <a:srgbClr val="0070C0"/>
                </a:solidFill>
                <a:hlinkClick r:id="rId4"/>
              </a:rPr>
              <a:t>изображение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dirty="0" smtClean="0">
                <a:solidFill>
                  <a:srgbClr val="0070C0"/>
                </a:solidFill>
              </a:rPr>
              <a:t>улыба…</a:t>
            </a:r>
            <a:r>
              <a:rPr lang="ru-RU" sz="3200" dirty="0" err="1" smtClean="0">
                <a:solidFill>
                  <a:srgbClr val="0070C0"/>
                </a:solidFill>
              </a:rPr>
              <a:t>щегося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u="sng" dirty="0">
                <a:solidFill>
                  <a:srgbClr val="0070C0"/>
                </a:solidFill>
                <a:hlinkClick r:id="rId5"/>
              </a:rPr>
              <a:t>человеческого лица</a:t>
            </a:r>
            <a:r>
              <a:rPr lang="ru-RU" sz="3200" dirty="0">
                <a:solidFill>
                  <a:srgbClr val="0070C0"/>
                </a:solidFill>
              </a:rPr>
              <a:t>; традиционно изображается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 </a:t>
            </a:r>
            <a:r>
              <a:rPr lang="ru-RU" sz="3200" dirty="0">
                <a:solidFill>
                  <a:srgbClr val="0070C0"/>
                </a:solidFill>
              </a:rPr>
              <a:t>виде жёлтого круга с двумя чёрными точками,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0070C0"/>
                </a:solidFill>
              </a:rPr>
              <a:t>представля</a:t>
            </a:r>
            <a:r>
              <a:rPr lang="ru-RU" sz="3200" dirty="0" smtClean="0">
                <a:solidFill>
                  <a:srgbClr val="0070C0"/>
                </a:solidFill>
              </a:rPr>
              <a:t>…</a:t>
            </a:r>
            <a:r>
              <a:rPr lang="ru-RU" sz="3200" dirty="0" err="1" smtClean="0">
                <a:solidFill>
                  <a:srgbClr val="0070C0"/>
                </a:solidFill>
              </a:rPr>
              <a:t>щими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u="sng" dirty="0">
                <a:solidFill>
                  <a:srgbClr val="0070C0"/>
                </a:solidFill>
                <a:hlinkClick r:id="rId6"/>
              </a:rPr>
              <a:t>глаза</a:t>
            </a:r>
            <a:r>
              <a:rPr lang="ru-RU" sz="3200" dirty="0">
                <a:solidFill>
                  <a:srgbClr val="0070C0"/>
                </a:solidFill>
              </a:rPr>
              <a:t>, и чёрной дугой,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0070C0"/>
                </a:solidFill>
              </a:rPr>
              <a:t>символизиру</a:t>
            </a:r>
            <a:r>
              <a:rPr lang="ru-RU" sz="3200" dirty="0" smtClean="0">
                <a:solidFill>
                  <a:srgbClr val="0070C0"/>
                </a:solidFill>
              </a:rPr>
              <a:t>…щей</a:t>
            </a: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u="sng" dirty="0">
                <a:solidFill>
                  <a:srgbClr val="0070C0"/>
                </a:solidFill>
                <a:hlinkClick r:id="rId7"/>
              </a:rPr>
              <a:t>рот</a:t>
            </a:r>
            <a:r>
              <a:rPr lang="ru-RU" sz="3200" dirty="0">
                <a:solidFill>
                  <a:srgbClr val="0070C0"/>
                </a:solidFill>
              </a:rPr>
              <a:t>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9272" y="4520151"/>
            <a:ext cx="186004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070" y="-172529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6734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70C0"/>
                </a:solidFill>
              </a:rPr>
              <a:t>Сма́йлик</a:t>
            </a:r>
            <a:r>
              <a:rPr lang="ru-RU" sz="2800" dirty="0">
                <a:solidFill>
                  <a:srgbClr val="0070C0"/>
                </a:solidFill>
              </a:rPr>
              <a:t> (</a:t>
            </a:r>
            <a:r>
              <a:rPr lang="ru-RU" sz="2800" u="sng" dirty="0">
                <a:solidFill>
                  <a:srgbClr val="0070C0"/>
                </a:solidFill>
                <a:hlinkClick r:id="rId3"/>
              </a:rPr>
              <a:t>англ.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i="1" dirty="0" err="1">
                <a:solidFill>
                  <a:srgbClr val="0070C0"/>
                </a:solidFill>
              </a:rPr>
              <a:t>smiley</a:t>
            </a:r>
            <a:r>
              <a:rPr lang="ru-RU" sz="2800" dirty="0">
                <a:solidFill>
                  <a:srgbClr val="0070C0"/>
                </a:solidFill>
              </a:rPr>
              <a:t> — «улыба…</a:t>
            </a:r>
            <a:r>
              <a:rPr lang="ru-RU" sz="2800" dirty="0" err="1">
                <a:solidFill>
                  <a:srgbClr val="0070C0"/>
                </a:solidFill>
              </a:rPr>
              <a:t>щийся</a:t>
            </a:r>
            <a:r>
              <a:rPr lang="ru-RU" sz="2800" dirty="0">
                <a:solidFill>
                  <a:srgbClr val="0070C0"/>
                </a:solidFill>
              </a:rPr>
              <a:t>») или </a:t>
            </a:r>
            <a:r>
              <a:rPr lang="ru-RU" sz="2800" b="1" dirty="0" err="1" smtClean="0">
                <a:solidFill>
                  <a:srgbClr val="0070C0"/>
                </a:solidFill>
              </a:rPr>
              <a:t>счастли́вое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лицо́</a:t>
            </a:r>
            <a:r>
              <a:rPr lang="ru-RU" sz="2800" dirty="0">
                <a:solidFill>
                  <a:srgbClr val="0070C0"/>
                </a:solidFill>
              </a:rPr>
              <a:t>   — стилизованное </a:t>
            </a:r>
            <a:r>
              <a:rPr lang="ru-RU" sz="2800" dirty="0" smtClean="0">
                <a:solidFill>
                  <a:srgbClr val="0070C0"/>
                </a:solidFill>
                <a:hlinkClick r:id="rId4"/>
              </a:rPr>
              <a:t>графическое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hlinkClick r:id="rId5"/>
              </a:rPr>
              <a:t>изображение</a:t>
            </a:r>
            <a:r>
              <a:rPr lang="ru-RU" sz="2800" dirty="0" smtClean="0">
                <a:solidFill>
                  <a:srgbClr val="0070C0"/>
                </a:solidFill>
              </a:rPr>
              <a:t> улыба…</a:t>
            </a:r>
            <a:r>
              <a:rPr lang="ru-RU" sz="2800" dirty="0" err="1" smtClean="0">
                <a:solidFill>
                  <a:srgbClr val="0070C0"/>
                </a:solidFill>
              </a:rPr>
              <a:t>щегося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u="sng" dirty="0" smtClean="0">
                <a:solidFill>
                  <a:srgbClr val="0070C0"/>
                </a:solidFill>
                <a:hlinkClick r:id="rId6"/>
              </a:rPr>
              <a:t>человеческого лица</a:t>
            </a:r>
            <a:r>
              <a:rPr lang="ru-RU" sz="2800" dirty="0" smtClean="0">
                <a:solidFill>
                  <a:srgbClr val="0070C0"/>
                </a:solidFill>
              </a:rPr>
              <a:t>; традиционно изображается в </a:t>
            </a:r>
            <a:r>
              <a:rPr lang="ru-RU" sz="2800" dirty="0">
                <a:solidFill>
                  <a:srgbClr val="0070C0"/>
                </a:solidFill>
              </a:rPr>
              <a:t>виде жёлтого круга с двумя чёрными точками, </a:t>
            </a:r>
            <a:r>
              <a:rPr lang="ru-RU" sz="2800" dirty="0" err="1">
                <a:solidFill>
                  <a:srgbClr val="0070C0"/>
                </a:solidFill>
              </a:rPr>
              <a:t>представля</a:t>
            </a:r>
            <a:r>
              <a:rPr lang="ru-RU" sz="2800" dirty="0">
                <a:solidFill>
                  <a:srgbClr val="0070C0"/>
                </a:solidFill>
              </a:rPr>
              <a:t>…</a:t>
            </a:r>
            <a:r>
              <a:rPr lang="ru-RU" sz="2800" dirty="0" err="1">
                <a:solidFill>
                  <a:srgbClr val="0070C0"/>
                </a:solidFill>
              </a:rPr>
              <a:t>щими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u="sng" dirty="0">
                <a:solidFill>
                  <a:srgbClr val="0070C0"/>
                </a:solidFill>
                <a:hlinkClick r:id="rId7"/>
              </a:rPr>
              <a:t>глаза</a:t>
            </a:r>
            <a:r>
              <a:rPr lang="ru-RU" sz="2800" dirty="0">
                <a:solidFill>
                  <a:srgbClr val="0070C0"/>
                </a:solidFill>
              </a:rPr>
              <a:t>, и чёрной дугой, </a:t>
            </a:r>
            <a:r>
              <a:rPr lang="ru-RU" sz="2800" dirty="0" err="1">
                <a:solidFill>
                  <a:srgbClr val="0070C0"/>
                </a:solidFill>
              </a:rPr>
              <a:t>символизиру</a:t>
            </a:r>
            <a:r>
              <a:rPr lang="ru-RU" sz="2800" dirty="0">
                <a:solidFill>
                  <a:srgbClr val="0070C0"/>
                </a:solidFill>
              </a:rPr>
              <a:t>…щей </a:t>
            </a:r>
            <a:r>
              <a:rPr lang="ru-RU" sz="2800" u="sng" dirty="0">
                <a:solidFill>
                  <a:srgbClr val="0070C0"/>
                </a:solidFill>
                <a:hlinkClick r:id="rId8"/>
              </a:rPr>
              <a:t>рот</a:t>
            </a:r>
            <a:r>
              <a:rPr lang="ru-RU" sz="2800" dirty="0">
                <a:solidFill>
                  <a:srgbClr val="0070C0"/>
                </a:solidFill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1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070" y="-172529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6734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70C0"/>
                </a:solidFill>
              </a:rPr>
              <a:t>Сма́йлик</a:t>
            </a:r>
            <a:r>
              <a:rPr lang="ru-RU" sz="2800" dirty="0">
                <a:solidFill>
                  <a:srgbClr val="0070C0"/>
                </a:solidFill>
              </a:rPr>
              <a:t> (</a:t>
            </a:r>
            <a:r>
              <a:rPr lang="ru-RU" sz="2800" u="sng" dirty="0">
                <a:solidFill>
                  <a:srgbClr val="0070C0"/>
                </a:solidFill>
                <a:hlinkClick r:id="rId3"/>
              </a:rPr>
              <a:t>англ.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i="1" dirty="0" err="1">
                <a:solidFill>
                  <a:srgbClr val="0070C0"/>
                </a:solidFill>
              </a:rPr>
              <a:t>smiley</a:t>
            </a:r>
            <a:r>
              <a:rPr lang="ru-RU" sz="2800" dirty="0">
                <a:solidFill>
                  <a:srgbClr val="0070C0"/>
                </a:solidFill>
              </a:rPr>
              <a:t> — «улыба…</a:t>
            </a:r>
            <a:r>
              <a:rPr lang="ru-RU" sz="2800" dirty="0" err="1">
                <a:solidFill>
                  <a:srgbClr val="0070C0"/>
                </a:solidFill>
              </a:rPr>
              <a:t>щийся</a:t>
            </a:r>
            <a:r>
              <a:rPr lang="ru-RU" sz="2800" dirty="0">
                <a:solidFill>
                  <a:srgbClr val="0070C0"/>
                </a:solidFill>
              </a:rPr>
              <a:t>») или </a:t>
            </a:r>
            <a:r>
              <a:rPr lang="ru-RU" sz="2800" b="1" dirty="0" err="1" smtClean="0">
                <a:solidFill>
                  <a:srgbClr val="0070C0"/>
                </a:solidFill>
              </a:rPr>
              <a:t>счастли́вое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лицо́</a:t>
            </a:r>
            <a:r>
              <a:rPr lang="ru-RU" sz="2800" dirty="0">
                <a:solidFill>
                  <a:srgbClr val="0070C0"/>
                </a:solidFill>
              </a:rPr>
              <a:t>   — стилизованное </a:t>
            </a:r>
            <a:r>
              <a:rPr lang="ru-RU" sz="2800" dirty="0" smtClean="0">
                <a:solidFill>
                  <a:srgbClr val="0070C0"/>
                </a:solidFill>
                <a:hlinkClick r:id="rId4"/>
              </a:rPr>
              <a:t>графическое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hlinkClick r:id="rId5"/>
              </a:rPr>
              <a:t>изображение</a:t>
            </a:r>
            <a:r>
              <a:rPr lang="ru-RU" sz="2800" dirty="0" smtClean="0">
                <a:solidFill>
                  <a:srgbClr val="0070C0"/>
                </a:solidFill>
              </a:rPr>
              <a:t> улыба…</a:t>
            </a:r>
            <a:r>
              <a:rPr lang="ru-RU" sz="2800" dirty="0" err="1" smtClean="0">
                <a:solidFill>
                  <a:srgbClr val="0070C0"/>
                </a:solidFill>
              </a:rPr>
              <a:t>щегося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u="sng" dirty="0" smtClean="0">
                <a:solidFill>
                  <a:srgbClr val="0070C0"/>
                </a:solidFill>
                <a:hlinkClick r:id="rId6"/>
              </a:rPr>
              <a:t>человеческого лица</a:t>
            </a:r>
            <a:r>
              <a:rPr lang="ru-RU" sz="2800" dirty="0" smtClean="0">
                <a:solidFill>
                  <a:srgbClr val="0070C0"/>
                </a:solidFill>
              </a:rPr>
              <a:t>; традиционно изображается в </a:t>
            </a:r>
            <a:r>
              <a:rPr lang="ru-RU" sz="2800" dirty="0">
                <a:solidFill>
                  <a:srgbClr val="0070C0"/>
                </a:solidFill>
              </a:rPr>
              <a:t>виде жёлтого круга с двумя чёрными точками, </a:t>
            </a:r>
            <a:r>
              <a:rPr lang="ru-RU" sz="2800" dirty="0" err="1">
                <a:solidFill>
                  <a:srgbClr val="0070C0"/>
                </a:solidFill>
              </a:rPr>
              <a:t>представля</a:t>
            </a:r>
            <a:r>
              <a:rPr lang="ru-RU" sz="2800" dirty="0">
                <a:solidFill>
                  <a:srgbClr val="0070C0"/>
                </a:solidFill>
              </a:rPr>
              <a:t>…</a:t>
            </a:r>
            <a:r>
              <a:rPr lang="ru-RU" sz="2800" dirty="0" err="1">
                <a:solidFill>
                  <a:srgbClr val="0070C0"/>
                </a:solidFill>
              </a:rPr>
              <a:t>щими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u="sng" dirty="0">
                <a:solidFill>
                  <a:srgbClr val="0070C0"/>
                </a:solidFill>
                <a:hlinkClick r:id="rId7"/>
              </a:rPr>
              <a:t>глаза</a:t>
            </a:r>
            <a:r>
              <a:rPr lang="ru-RU" sz="2800" dirty="0">
                <a:solidFill>
                  <a:srgbClr val="0070C0"/>
                </a:solidFill>
              </a:rPr>
              <a:t>, и чёрной дугой, </a:t>
            </a:r>
            <a:r>
              <a:rPr lang="ru-RU" sz="2800" dirty="0" err="1">
                <a:solidFill>
                  <a:srgbClr val="0070C0"/>
                </a:solidFill>
              </a:rPr>
              <a:t>символизиру</a:t>
            </a:r>
            <a:r>
              <a:rPr lang="ru-RU" sz="2800" dirty="0">
                <a:solidFill>
                  <a:srgbClr val="0070C0"/>
                </a:solidFill>
              </a:rPr>
              <a:t>…щей </a:t>
            </a:r>
            <a:r>
              <a:rPr lang="ru-RU" sz="2800" u="sng" dirty="0">
                <a:solidFill>
                  <a:srgbClr val="0070C0"/>
                </a:solidFill>
                <a:hlinkClick r:id="rId8"/>
              </a:rPr>
              <a:t>рот</a:t>
            </a:r>
            <a:r>
              <a:rPr lang="ru-RU" sz="2800" dirty="0">
                <a:solidFill>
                  <a:srgbClr val="0070C0"/>
                </a:solidFill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6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463" y="1407313"/>
            <a:ext cx="6734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Правописание гласных в суффиксах действительных причастий настоящего времени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943" y="3327208"/>
            <a:ext cx="2707616" cy="28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463" y="1407313"/>
            <a:ext cx="6734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План:</a:t>
            </a:r>
          </a:p>
          <a:p>
            <a:r>
              <a:rPr lang="ru-RU" sz="3200" dirty="0">
                <a:solidFill>
                  <a:srgbClr val="002060"/>
                </a:solidFill>
              </a:rPr>
              <a:t>1. вспомнить, как образуются действительные причастия настоящего времени;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2. узнать, какие буквы пишутся в суффиксах действительных причастий настоящего времени;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3. сформулировать правило.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460" y="4665719"/>
            <a:ext cx="2458530" cy="16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8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677" y="3217653"/>
            <a:ext cx="7379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Бреющий, одеваемая, летящий, </a:t>
            </a:r>
            <a:r>
              <a:rPr lang="ru-RU" sz="2000" b="1" dirty="0" smtClean="0"/>
              <a:t>смеющийся</a:t>
            </a:r>
            <a:endParaRPr lang="ru-RU" sz="2000" b="1" dirty="0"/>
          </a:p>
          <a:p>
            <a:r>
              <a:rPr lang="ru-RU" sz="2000" b="1" dirty="0"/>
              <a:t>–</a:t>
            </a:r>
            <a:r>
              <a:rPr lang="ru-RU" sz="2000" b="1" dirty="0" err="1"/>
              <a:t>ущ</a:t>
            </a:r>
            <a:r>
              <a:rPr lang="ru-RU" sz="2000" b="1" dirty="0"/>
              <a:t>-, -</a:t>
            </a:r>
            <a:r>
              <a:rPr lang="ru-RU" sz="2000" b="1" dirty="0" err="1"/>
              <a:t>ющ</a:t>
            </a:r>
            <a:r>
              <a:rPr lang="ru-RU" sz="2000" b="1" dirty="0"/>
              <a:t>-, -</a:t>
            </a:r>
            <a:r>
              <a:rPr lang="ru-RU" sz="2000" b="1" dirty="0" err="1"/>
              <a:t>ащ</a:t>
            </a:r>
            <a:r>
              <a:rPr lang="ru-RU" sz="2000" b="1" dirty="0"/>
              <a:t>-, -</a:t>
            </a:r>
            <a:r>
              <a:rPr lang="ru-RU" sz="2000" b="1" dirty="0" err="1"/>
              <a:t>вш</a:t>
            </a:r>
            <a:r>
              <a:rPr lang="ru-RU" sz="2000" b="1" dirty="0"/>
              <a:t>-, -</a:t>
            </a:r>
            <a:r>
              <a:rPr lang="ru-RU" sz="2000" b="1" dirty="0" err="1" smtClean="0"/>
              <a:t>ящ</a:t>
            </a:r>
            <a:r>
              <a:rPr lang="ru-RU" sz="2000" b="1" dirty="0" smtClean="0"/>
              <a:t>-</a:t>
            </a:r>
          </a:p>
          <a:p>
            <a:r>
              <a:rPr lang="ru-RU" sz="2000" b="1" dirty="0" smtClean="0"/>
              <a:t>Рассчитывающий</a:t>
            </a:r>
            <a:r>
              <a:rPr lang="ru-RU" sz="2000" b="1" dirty="0"/>
              <a:t>, готовящийся, бушующий, величайший.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Что лишнее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s://cdn-front.kwork.ru/pics/t3/09/13016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438" y="495656"/>
            <a:ext cx="2459937" cy="16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0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7233551"/>
              </p:ext>
            </p:extLst>
          </p:nvPr>
        </p:nvGraphicFramePr>
        <p:xfrm>
          <a:off x="586596" y="1578633"/>
          <a:ext cx="7608497" cy="429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842">
                  <a:extLst>
                    <a:ext uri="{9D8B030D-6E8A-4147-A177-3AD203B41FA5}">
                      <a16:colId xmlns:a16="http://schemas.microsoft.com/office/drawing/2014/main" xmlns="" val="1528614756"/>
                    </a:ext>
                  </a:extLst>
                </a:gridCol>
                <a:gridCol w="3804655">
                  <a:extLst>
                    <a:ext uri="{9D8B030D-6E8A-4147-A177-3AD203B41FA5}">
                      <a16:colId xmlns:a16="http://schemas.microsoft.com/office/drawing/2014/main" xmlns="" val="2735663939"/>
                    </a:ext>
                  </a:extLst>
                </a:gridCol>
              </a:tblGrid>
              <a:tr h="71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Говорящий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Одевающий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745233"/>
                  </a:ext>
                </a:extLst>
              </a:tr>
              <a:tr h="71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Красящий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Интересующий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6679991"/>
                  </a:ext>
                </a:extLst>
              </a:tr>
              <a:tr h="71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Значащий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Пашущий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3434852"/>
                  </a:ext>
                </a:extLst>
              </a:tr>
              <a:tr h="71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Давящий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Мотающий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43228926"/>
                  </a:ext>
                </a:extLst>
              </a:tr>
              <a:tr h="71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Думающий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0021515"/>
                  </a:ext>
                </a:extLst>
              </a:tr>
              <a:tr h="71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Живущий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45179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35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463" y="1407313"/>
            <a:ext cx="673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времени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518239"/>
              </p:ext>
            </p:extLst>
          </p:nvPr>
        </p:nvGraphicFramePr>
        <p:xfrm>
          <a:off x="1526874" y="526214"/>
          <a:ext cx="6211020" cy="5486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131">
                  <a:extLst>
                    <a:ext uri="{9D8B030D-6E8A-4147-A177-3AD203B41FA5}">
                      <a16:colId xmlns:a16="http://schemas.microsoft.com/office/drawing/2014/main" xmlns="" val="795079400"/>
                    </a:ext>
                  </a:extLst>
                </a:gridCol>
                <a:gridCol w="1220271">
                  <a:extLst>
                    <a:ext uri="{9D8B030D-6E8A-4147-A177-3AD203B41FA5}">
                      <a16:colId xmlns:a16="http://schemas.microsoft.com/office/drawing/2014/main" xmlns="" val="855104409"/>
                    </a:ext>
                  </a:extLst>
                </a:gridCol>
                <a:gridCol w="1188369">
                  <a:extLst>
                    <a:ext uri="{9D8B030D-6E8A-4147-A177-3AD203B41FA5}">
                      <a16:colId xmlns:a16="http://schemas.microsoft.com/office/drawing/2014/main" xmlns="" val="2991419072"/>
                    </a:ext>
                  </a:extLst>
                </a:gridCol>
                <a:gridCol w="1220271">
                  <a:extLst>
                    <a:ext uri="{9D8B030D-6E8A-4147-A177-3AD203B41FA5}">
                      <a16:colId xmlns:a16="http://schemas.microsoft.com/office/drawing/2014/main" xmlns="" val="2961084342"/>
                    </a:ext>
                  </a:extLst>
                </a:gridCol>
                <a:gridCol w="1206978">
                  <a:extLst>
                    <a:ext uri="{9D8B030D-6E8A-4147-A177-3AD203B41FA5}">
                      <a16:colId xmlns:a16="http://schemas.microsoft.com/office/drawing/2014/main" xmlns="" val="3483601030"/>
                    </a:ext>
                  </a:extLst>
                </a:gridCol>
              </a:tblGrid>
              <a:tr h="1175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Причастие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 какого глагола образовано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Время глагола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Спряжение глагола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 помощью какого суффикса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extLst>
                  <a:ext uri="{0D108BD9-81ED-4DB2-BD59-A6C34878D82A}">
                    <a16:rowId xmlns:a16="http://schemas.microsoft.com/office/drawing/2014/main" xmlns="" val="1494480771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Говорящий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2363219060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Красящий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867480548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Значащий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2368579156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Давящий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4224292674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Одевающий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3855762160"/>
                  </a:ext>
                </a:extLst>
              </a:tr>
              <a:tr h="7837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Интересующий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22405270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Пашущий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1422959366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Мотающий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2329865572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Думающий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3590891995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Живущий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2" marR="61572" marT="0" marB="0"/>
                </a:tc>
                <a:extLst>
                  <a:ext uri="{0D108BD9-81ED-4DB2-BD59-A6C34878D82A}">
                    <a16:rowId xmlns:a16="http://schemas.microsoft.com/office/drawing/2014/main" xmlns="" val="3158883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18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463" y="1407313"/>
            <a:ext cx="6734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Составить </a:t>
            </a:r>
            <a:r>
              <a:rPr lang="ru-RU" sz="4000" dirty="0"/>
              <a:t>диктант по данной </a:t>
            </a:r>
            <a:r>
              <a:rPr lang="ru-RU" sz="4000" dirty="0" smtClean="0"/>
              <a:t>теме (15-20 слов),  </a:t>
            </a:r>
            <a:r>
              <a:rPr lang="ru-RU" sz="4000" dirty="0"/>
              <a:t>красиво оформить. </a:t>
            </a:r>
            <a:endParaRPr lang="ru-RU" sz="4000" dirty="0" smtClean="0"/>
          </a:p>
          <a:p>
            <a:pPr algn="ctr"/>
            <a:r>
              <a:rPr lang="ru-RU" sz="4000" dirty="0" smtClean="0"/>
              <a:t>Составить интерактивный словарный диктант </a:t>
            </a:r>
            <a:r>
              <a:rPr lang="ru-RU" sz="4000" dirty="0"/>
              <a:t>в программе </a:t>
            </a:r>
            <a:r>
              <a:rPr lang="ru-RU" sz="4000" dirty="0" err="1"/>
              <a:t>Canva</a:t>
            </a:r>
            <a:r>
              <a:rPr lang="ru-RU" sz="4000" dirty="0"/>
              <a:t>. </a:t>
            </a:r>
            <a:endParaRPr lang="ru-RU" sz="4000" dirty="0" smtClean="0"/>
          </a:p>
          <a:p>
            <a:pPr algn="ctr"/>
            <a:r>
              <a:rPr lang="ru-RU" sz="4000" dirty="0" smtClean="0"/>
              <a:t>Упражнение </a:t>
            </a:r>
            <a:r>
              <a:rPr lang="ru-RU" sz="4000" dirty="0"/>
              <a:t>109 в учебнике.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024" y="3709357"/>
            <a:ext cx="1945975" cy="19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7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463" y="1407313"/>
            <a:ext cx="6734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>Спасибо за урок!!!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7902" y="3209026"/>
            <a:ext cx="2716170" cy="27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6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070" y="-172529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6734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70C0"/>
                </a:solidFill>
              </a:rPr>
              <a:t>Сма́йлик</a:t>
            </a:r>
            <a:r>
              <a:rPr lang="ru-RU" sz="2800" dirty="0">
                <a:solidFill>
                  <a:srgbClr val="0070C0"/>
                </a:solidFill>
              </a:rPr>
              <a:t> (</a:t>
            </a:r>
            <a:r>
              <a:rPr lang="ru-RU" sz="2800" u="sng" dirty="0">
                <a:solidFill>
                  <a:srgbClr val="0070C0"/>
                </a:solidFill>
                <a:hlinkClick r:id="rId3"/>
              </a:rPr>
              <a:t>англ.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i="1" dirty="0" err="1">
                <a:solidFill>
                  <a:srgbClr val="0070C0"/>
                </a:solidFill>
              </a:rPr>
              <a:t>smiley</a:t>
            </a:r>
            <a:r>
              <a:rPr lang="ru-RU" sz="2800" dirty="0">
                <a:solidFill>
                  <a:srgbClr val="0070C0"/>
                </a:solidFill>
              </a:rPr>
              <a:t> — «улыба…</a:t>
            </a:r>
            <a:r>
              <a:rPr lang="ru-RU" sz="2800" dirty="0" err="1">
                <a:solidFill>
                  <a:srgbClr val="0070C0"/>
                </a:solidFill>
              </a:rPr>
              <a:t>щийся</a:t>
            </a:r>
            <a:r>
              <a:rPr lang="ru-RU" sz="2800" dirty="0">
                <a:solidFill>
                  <a:srgbClr val="0070C0"/>
                </a:solidFill>
              </a:rPr>
              <a:t>») или </a:t>
            </a:r>
            <a:r>
              <a:rPr lang="ru-RU" sz="2800" b="1" dirty="0" err="1" smtClean="0">
                <a:solidFill>
                  <a:srgbClr val="0070C0"/>
                </a:solidFill>
              </a:rPr>
              <a:t>счастли́вое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лицо́</a:t>
            </a:r>
            <a:r>
              <a:rPr lang="ru-RU" sz="2800" dirty="0">
                <a:solidFill>
                  <a:srgbClr val="0070C0"/>
                </a:solidFill>
              </a:rPr>
              <a:t>   — стилизованное </a:t>
            </a:r>
            <a:r>
              <a:rPr lang="ru-RU" sz="2800" dirty="0" smtClean="0">
                <a:solidFill>
                  <a:srgbClr val="0070C0"/>
                </a:solidFill>
                <a:hlinkClick r:id="rId4"/>
              </a:rPr>
              <a:t>графическое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hlinkClick r:id="rId5"/>
              </a:rPr>
              <a:t>изображение</a:t>
            </a:r>
            <a:r>
              <a:rPr lang="ru-RU" sz="2800" dirty="0" smtClean="0">
                <a:solidFill>
                  <a:srgbClr val="0070C0"/>
                </a:solidFill>
              </a:rPr>
              <a:t> улыба…</a:t>
            </a:r>
            <a:r>
              <a:rPr lang="ru-RU" sz="2800" dirty="0" err="1" smtClean="0">
                <a:solidFill>
                  <a:srgbClr val="0070C0"/>
                </a:solidFill>
              </a:rPr>
              <a:t>щегося</a:t>
            </a: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800" u="sng" dirty="0" smtClean="0">
                <a:solidFill>
                  <a:srgbClr val="0070C0"/>
                </a:solidFill>
                <a:hlinkClick r:id="rId6"/>
              </a:rPr>
              <a:t>человеческого лица</a:t>
            </a:r>
            <a:r>
              <a:rPr lang="ru-RU" sz="2800" dirty="0" smtClean="0">
                <a:solidFill>
                  <a:srgbClr val="0070C0"/>
                </a:solidFill>
              </a:rPr>
              <a:t>; традиционно изображается в </a:t>
            </a:r>
            <a:r>
              <a:rPr lang="ru-RU" sz="2800" dirty="0">
                <a:solidFill>
                  <a:srgbClr val="0070C0"/>
                </a:solidFill>
              </a:rPr>
              <a:t>виде жёлтого круга с двумя чёрными точками, </a:t>
            </a:r>
            <a:r>
              <a:rPr lang="ru-RU" sz="2800" dirty="0" err="1">
                <a:solidFill>
                  <a:srgbClr val="0070C0"/>
                </a:solidFill>
              </a:rPr>
              <a:t>представля</a:t>
            </a:r>
            <a:r>
              <a:rPr lang="ru-RU" sz="2800" dirty="0">
                <a:solidFill>
                  <a:srgbClr val="0070C0"/>
                </a:solidFill>
              </a:rPr>
              <a:t>…</a:t>
            </a:r>
            <a:r>
              <a:rPr lang="ru-RU" sz="2800" dirty="0" err="1">
                <a:solidFill>
                  <a:srgbClr val="0070C0"/>
                </a:solidFill>
              </a:rPr>
              <a:t>щими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u="sng" dirty="0">
                <a:solidFill>
                  <a:srgbClr val="0070C0"/>
                </a:solidFill>
                <a:hlinkClick r:id="rId7"/>
              </a:rPr>
              <a:t>глаза</a:t>
            </a:r>
            <a:r>
              <a:rPr lang="ru-RU" sz="2800" dirty="0">
                <a:solidFill>
                  <a:srgbClr val="0070C0"/>
                </a:solidFill>
              </a:rPr>
              <a:t>, и чёрной дугой, </a:t>
            </a:r>
            <a:r>
              <a:rPr lang="ru-RU" sz="2800" dirty="0" err="1">
                <a:solidFill>
                  <a:srgbClr val="0070C0"/>
                </a:solidFill>
              </a:rPr>
              <a:t>символизиру</a:t>
            </a:r>
            <a:r>
              <a:rPr lang="ru-RU" sz="2800" dirty="0">
                <a:solidFill>
                  <a:srgbClr val="0070C0"/>
                </a:solidFill>
              </a:rPr>
              <a:t>…щей </a:t>
            </a:r>
            <a:r>
              <a:rPr lang="ru-RU" sz="2800" u="sng" dirty="0">
                <a:solidFill>
                  <a:srgbClr val="0070C0"/>
                </a:solidFill>
                <a:hlinkClick r:id="rId8"/>
              </a:rPr>
              <a:t>рот</a:t>
            </a:r>
            <a:r>
              <a:rPr lang="ru-RU" sz="2800" dirty="0">
                <a:solidFill>
                  <a:srgbClr val="0070C0"/>
                </a:solidFill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324</TotalTime>
  <Words>121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Барышникова Вероника</cp:lastModifiedBy>
  <cp:revision>42</cp:revision>
  <dcterms:created xsi:type="dcterms:W3CDTF">2013-11-19T05:52:05Z</dcterms:created>
  <dcterms:modified xsi:type="dcterms:W3CDTF">2021-10-29T06:48:16Z</dcterms:modified>
</cp:coreProperties>
</file>