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Nunito Sans" charset="-52"/>
      <p:bold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Quattrocento Sans" charset="0"/>
      <p:bold r:id="rId23"/>
      <p:italic r:id="rId24"/>
      <p:boldItalic r:id="rId25"/>
    </p:embeddedFont>
    <p:embeddedFont>
      <p:font typeface="Bookman Old Style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BlsAXSN7ie5ENcly6nuzA6ff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10800000">
            <a:off x="14250298" y="2949632"/>
            <a:ext cx="4072859" cy="3888465"/>
            <a:chOff x="0" y="0"/>
            <a:chExt cx="6350000" cy="6350000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6350000" y="3175000"/>
                  </a:moveTo>
                  <a:cubicBezTo>
                    <a:pt x="6350000" y="1421130"/>
                    <a:pt x="4928870" y="0"/>
                    <a:pt x="3175000" y="0"/>
                  </a:cubicBezTo>
                  <a:lnTo>
                    <a:pt x="0" y="0"/>
                  </a:lnTo>
                  <a:lnTo>
                    <a:pt x="0" y="3175000"/>
                  </a:lnTo>
                  <a:cubicBezTo>
                    <a:pt x="0" y="4928870"/>
                    <a:pt x="1421130" y="6350000"/>
                    <a:pt x="3175000" y="6350000"/>
                  </a:cubicBezTo>
                  <a:cubicBezTo>
                    <a:pt x="4928870" y="6350000"/>
                    <a:pt x="6350000" y="4928870"/>
                    <a:pt x="6350000" y="317500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99010" y="359986"/>
              <a:ext cx="5898640" cy="5630028"/>
            </a:xfrm>
            <a:custGeom>
              <a:avLst/>
              <a:gdLst/>
              <a:ahLst/>
              <a:cxnLst/>
              <a:rect l="l" t="t" r="r" b="b"/>
              <a:pathLst>
                <a:path w="5898640" h="5630028" extrusionOk="0">
                  <a:moveTo>
                    <a:pt x="2949320" y="4504"/>
                  </a:moveTo>
                  <a:cubicBezTo>
                    <a:pt x="1942227" y="0"/>
                    <a:pt x="1009702" y="534693"/>
                    <a:pt x="504851" y="1406118"/>
                  </a:cubicBezTo>
                  <a:cubicBezTo>
                    <a:pt x="0" y="2277543"/>
                    <a:pt x="0" y="3352485"/>
                    <a:pt x="504851" y="4223910"/>
                  </a:cubicBezTo>
                  <a:cubicBezTo>
                    <a:pt x="1009702" y="5095335"/>
                    <a:pt x="1942227" y="5630028"/>
                    <a:pt x="2949320" y="5625524"/>
                  </a:cubicBezTo>
                  <a:cubicBezTo>
                    <a:pt x="3956413" y="5630028"/>
                    <a:pt x="4888938" y="5095335"/>
                    <a:pt x="5393789" y="4223910"/>
                  </a:cubicBezTo>
                  <a:cubicBezTo>
                    <a:pt x="5898640" y="3352485"/>
                    <a:pt x="5898640" y="2277543"/>
                    <a:pt x="5393789" y="1406118"/>
                  </a:cubicBezTo>
                  <a:cubicBezTo>
                    <a:pt x="4888938" y="534693"/>
                    <a:pt x="3956413" y="0"/>
                    <a:pt x="2949320" y="4504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"/>
          <p:cNvGrpSpPr/>
          <p:nvPr/>
        </p:nvGrpSpPr>
        <p:grpSpPr>
          <a:xfrm rot="-5400000">
            <a:off x="14690169" y="3254931"/>
            <a:ext cx="3253404" cy="3372942"/>
            <a:chOff x="0" y="0"/>
            <a:chExt cx="6350000" cy="635000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7013" y="387928"/>
              <a:ext cx="5895974" cy="5627483"/>
            </a:xfrm>
            <a:custGeom>
              <a:avLst/>
              <a:gdLst/>
              <a:ahLst/>
              <a:cxnLst/>
              <a:rect l="l" t="t" r="r" b="b"/>
              <a:pathLst>
                <a:path w="5895974" h="5627483" extrusionOk="0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60205" t="5219" r="-19485" b="-2246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1" y="0"/>
            <a:ext cx="16306799" cy="736074"/>
          </a:xfrm>
          <a:prstGeom prst="rect">
            <a:avLst/>
          </a:prstGeom>
          <a:solidFill>
            <a:srgbClr val="3071C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99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РЕГИОНАЛЬНЫЙ МОДЕЛЬНЫЙ ЦЕНТР ДОПОЛНИТЕЛЬНОГО ОБРАЗОВАНИЯ ДЕТЕЙ</a:t>
            </a:r>
            <a:endParaRPr sz="2099" b="1" i="0" u="none" strike="noStrike" cap="non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99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В УДМУРТСКОЙ РЕСПУБЛИКЕ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1070481" y="8877300"/>
            <a:ext cx="1453512" cy="381000"/>
            <a:chOff x="1133" y="0"/>
            <a:chExt cx="1938016" cy="508000"/>
          </a:xfrm>
        </p:grpSpPr>
        <p:sp>
          <p:nvSpPr>
            <p:cNvPr id="92" name="Google Shape;92;p1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 txBox="1"/>
          <p:nvPr/>
        </p:nvSpPr>
        <p:spPr>
          <a:xfrm>
            <a:off x="948750" y="2662825"/>
            <a:ext cx="131004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Модель сквозной технологической цепочки профилизации в условиях образовательного пространства МБОУ ДО ДД(Ю)Т</a:t>
            </a:r>
            <a:endParaRPr sz="6000" b="1" i="0" u="none" strike="noStrike" cap="none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69631" y="990600"/>
            <a:ext cx="13037335" cy="35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99" b="1" i="0" u="none" strike="noStrike" cap="none">
                <a:solidFill>
                  <a:srgbClr val="3071CF"/>
                </a:solidFill>
                <a:latin typeface="Nunito Sans"/>
                <a:ea typeface="Nunito Sans"/>
                <a:cs typeface="Nunito Sans"/>
                <a:sym typeface="Nunito Sans"/>
              </a:rPr>
              <a:t>ЛУЧШИЕ ПРАКТИКИ ДОПОЛНИТЕЛЬНОГО ОБРАЗОВАНИЯ ДЕТЕЙ</a:t>
            </a:r>
            <a:endParaRPr sz="2099" b="1" i="0" u="none" strike="noStrike" cap="none">
              <a:solidFill>
                <a:srgbClr val="3071C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14251280" y="0"/>
            <a:ext cx="4036720" cy="4036720"/>
            <a:chOff x="0" y="0"/>
            <a:chExt cx="6350000" cy="6350000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227013" y="334588"/>
              <a:ext cx="5895974" cy="5627484"/>
            </a:xfrm>
            <a:custGeom>
              <a:avLst/>
              <a:gdLst/>
              <a:ahLst/>
              <a:cxnLst/>
              <a:rect l="l" t="t" r="r" b="b"/>
              <a:pathLst>
                <a:path w="5895974" h="5627484" extrusionOk="0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3"/>
                    <a:pt x="1941349" y="5627484"/>
                    <a:pt x="2947987" y="5622982"/>
                  </a:cubicBezTo>
                  <a:cubicBezTo>
                    <a:pt x="3954625" y="5627484"/>
                    <a:pt x="4886728" y="5093033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2"/>
                    <a:pt x="3954625" y="0"/>
                    <a:pt x="2947987" y="450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67830" t="-28867" r="-30358" b="-450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"/>
          <p:cNvGrpSpPr/>
          <p:nvPr/>
        </p:nvGrpSpPr>
        <p:grpSpPr>
          <a:xfrm rot="5400000">
            <a:off x="14250299" y="6250280"/>
            <a:ext cx="4036720" cy="4036720"/>
            <a:chOff x="0" y="0"/>
            <a:chExt cx="6350000" cy="6350000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FFD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 rot="262802">
              <a:off x="227013" y="334587"/>
              <a:ext cx="5895974" cy="5627484"/>
            </a:xfrm>
            <a:custGeom>
              <a:avLst/>
              <a:gdLst/>
              <a:ahLst/>
              <a:cxnLst/>
              <a:rect l="l" t="t" r="r" b="b"/>
              <a:pathLst>
                <a:path w="5895974" h="5627484" extrusionOk="0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3"/>
                    <a:pt x="1941349" y="5627484"/>
                    <a:pt x="2947987" y="5622982"/>
                  </a:cubicBezTo>
                  <a:cubicBezTo>
                    <a:pt x="3954625" y="5627484"/>
                    <a:pt x="4886728" y="5093033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2"/>
                    <a:pt x="3954625" y="0"/>
                    <a:pt x="2947987" y="450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67830" t="-28867" r="-30358" b="-450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"/>
          <p:cNvSpPr txBox="1"/>
          <p:nvPr/>
        </p:nvSpPr>
        <p:spPr>
          <a:xfrm>
            <a:off x="1069631" y="1716732"/>
            <a:ext cx="13560770" cy="74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4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071CF"/>
                </a:solidFill>
                <a:latin typeface="Nunito Sans"/>
                <a:ea typeface="Nunito Sans"/>
                <a:cs typeface="Nunito Sans"/>
                <a:sym typeface="Nunito Sans"/>
              </a:rPr>
              <a:t>Модель деятельности организации дополнительного образования/</a:t>
            </a:r>
            <a:endParaRPr/>
          </a:p>
          <a:p>
            <a:pPr marL="0" marR="0" lvl="0" indent="0" algn="l" rtl="0">
              <a:lnSpc>
                <a:spcPct val="1224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3071CF"/>
                </a:solidFill>
                <a:latin typeface="Nunito Sans"/>
                <a:ea typeface="Nunito Sans"/>
                <a:cs typeface="Nunito Sans"/>
                <a:sym typeface="Nunito Sans"/>
              </a:rPr>
              <a:t>Профориентационная работа в учреждении дополнительного образования </a:t>
            </a:r>
            <a:endParaRPr sz="2400" b="1" i="0" u="none" strike="noStrike" cap="none">
              <a:solidFill>
                <a:srgbClr val="3071C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879150" y="7280425"/>
            <a:ext cx="114663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МБОУ ДО «Дворец детского (юношеского) творчества»,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Струкова Галина Борисовна, заместитель директора по НМР </a:t>
            </a:r>
            <a:endParaRPr sz="4000" b="1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29997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043096">
            <a:off x="11965091" y="4216695"/>
            <a:ext cx="11498336" cy="75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495346">
            <a:off x="-6734399" y="1636176"/>
            <a:ext cx="11498336" cy="7502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10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363" name="Google Shape;363;p10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0"/>
          <p:cNvSpPr/>
          <p:nvPr/>
        </p:nvSpPr>
        <p:spPr>
          <a:xfrm>
            <a:off x="1143000" y="1080208"/>
            <a:ext cx="4800600" cy="2386892"/>
          </a:xfrm>
          <a:prstGeom prst="wedgeRectCallout">
            <a:avLst>
              <a:gd name="adj1" fmla="val 47514"/>
              <a:gd name="adj2" fmla="val 81279"/>
            </a:avLst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Городской конкурс «ПрестИж» -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</a:t>
            </a: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15 победителей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/>
          <p:nvPr/>
        </p:nvSpPr>
        <p:spPr>
          <a:xfrm>
            <a:off x="6781800" y="1033143"/>
            <a:ext cx="4800600" cy="2386892"/>
          </a:xfrm>
          <a:prstGeom prst="wedgeRectCallout">
            <a:avLst>
              <a:gd name="adj1" fmla="val 4563"/>
              <a:gd name="adj2" fmla="val 91044"/>
            </a:avLst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«WorldSkills Russia» по компетенции «Парикмахерское искусство» - </a:t>
            </a: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 призера</a:t>
            </a: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12877800" y="3473824"/>
            <a:ext cx="4800600" cy="2386892"/>
          </a:xfrm>
          <a:prstGeom prst="wedgeRectCallout">
            <a:avLst>
              <a:gd name="adj1" fmla="val -78723"/>
              <a:gd name="adj2" fmla="val 32454"/>
            </a:avLst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15 человек </a:t>
            </a: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стали мастерами по парикмахерскому искусству</a:t>
            </a:r>
            <a:endParaRPr/>
          </a:p>
        </p:txBody>
      </p:sp>
      <p:sp>
        <p:nvSpPr>
          <p:cNvPr id="369" name="Google Shape;369;p10"/>
          <p:cNvSpPr/>
          <p:nvPr/>
        </p:nvSpPr>
        <p:spPr>
          <a:xfrm>
            <a:off x="12913659" y="6774581"/>
            <a:ext cx="4800600" cy="2386892"/>
          </a:xfrm>
          <a:prstGeom prst="wedgeRectCallout">
            <a:avLst>
              <a:gd name="adj1" fmla="val -94409"/>
              <a:gd name="adj2" fmla="val -50174"/>
            </a:avLst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салонах и парикмахерских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работают </a:t>
            </a: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 человек</a:t>
            </a:r>
            <a:endParaRPr/>
          </a:p>
        </p:txBody>
      </p:sp>
      <p:sp>
        <p:nvSpPr>
          <p:cNvPr id="370" name="Google Shape;370;p10"/>
          <p:cNvSpPr/>
          <p:nvPr/>
        </p:nvSpPr>
        <p:spPr>
          <a:xfrm>
            <a:off x="5715000" y="7277100"/>
            <a:ext cx="4800600" cy="2386892"/>
          </a:xfrm>
          <a:prstGeom prst="wedgeRectCallout">
            <a:avLst>
              <a:gd name="adj1" fmla="val 829"/>
              <a:gd name="adj2" fmla="val -82474"/>
            </a:avLst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 человек </a:t>
            </a: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открыли свое ИП и получили статус «самозанятости»</a:t>
            </a:r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470647" y="6072448"/>
            <a:ext cx="4800600" cy="2386892"/>
          </a:xfrm>
          <a:prstGeom prst="wedgeRectCallout">
            <a:avLst>
              <a:gd name="adj1" fmla="val 55731"/>
              <a:gd name="adj2" fmla="val -71958"/>
            </a:avLst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 человека </a:t>
            </a: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стали технологами профессиональных косметических брендов</a:t>
            </a:r>
            <a:endParaRPr/>
          </a:p>
        </p:txBody>
      </p:sp>
      <p:pic>
        <p:nvPicPr>
          <p:cNvPr id="372" name="Google Shape;3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9669" y="4554015"/>
            <a:ext cx="5358779" cy="177882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"/>
          <p:cNvSpPr txBox="1"/>
          <p:nvPr/>
        </p:nvSpPr>
        <p:spPr>
          <a:xfrm>
            <a:off x="609600" y="347378"/>
            <a:ext cx="144018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Локальные акты, инструкции, рекомендации, образовательного учреждения в рамках деятельности модели которые можно предложить для обмена опытом</a:t>
            </a:r>
            <a:endParaRPr/>
          </a:p>
        </p:txBody>
      </p:sp>
      <p:grpSp>
        <p:nvGrpSpPr>
          <p:cNvPr id="378" name="Google Shape;378;p11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379" name="Google Shape;379;p11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11"/>
          <p:cNvSpPr/>
          <p:nvPr/>
        </p:nvSpPr>
        <p:spPr>
          <a:xfrm>
            <a:off x="582706" y="2315627"/>
            <a:ext cx="17050871" cy="770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1. Положения о профильных классах в учреждении дополнительного образования (Инженерно-технологические классы, Школа ассоциация юстиции и права, Школа полиции «СтрИж», «Лаборатория красоты»).</a:t>
            </a:r>
            <a:endParaRPr sz="3600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2. Проекты «Инженерно-технологический класс», «Школьная ассоциация юстиции и права», Учебный центр «Лаборатория красоты», Школа полиции «Служу тебе, родной Ижевск!» и Дорожные карты по реализации проектов до 2024 года.</a:t>
            </a:r>
            <a:endParaRPr sz="3600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3. Положение о Ресурсном центре «Мой выбор» и ДООП (модульная) программа курсов по выбору «Мой выбор».</a:t>
            </a:r>
            <a:endParaRPr sz="3600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4. Дополнительные общеобразовательные общеразвивающие программы поддерживающие содержание каждого проекта.</a:t>
            </a:r>
            <a:endParaRPr sz="3600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5. Договоры о совместной деятельности со школами и социальными  партнёрами в сфере профориентационной работы.</a:t>
            </a:r>
            <a:endParaRPr sz="3600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495346">
            <a:off x="-6773215" y="1396971"/>
            <a:ext cx="11498336" cy="7502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2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389" name="Google Shape;389;p12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2"/>
          <p:cNvGrpSpPr/>
          <p:nvPr/>
        </p:nvGrpSpPr>
        <p:grpSpPr>
          <a:xfrm>
            <a:off x="3365289" y="2906031"/>
            <a:ext cx="14185470" cy="5972829"/>
            <a:chOff x="12489" y="886731"/>
            <a:chExt cx="14185470" cy="5972829"/>
          </a:xfrm>
        </p:grpSpPr>
        <p:sp>
          <p:nvSpPr>
            <p:cNvPr id="393" name="Google Shape;393;p12"/>
            <p:cNvSpPr/>
            <p:nvPr/>
          </p:nvSpPr>
          <p:spPr>
            <a:xfrm>
              <a:off x="12489" y="886731"/>
              <a:ext cx="3733018" cy="2239811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78091" y="952333"/>
              <a:ext cx="3601814" cy="2108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Установка мобильного приложения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None/>
              </a:pPr>
              <a:r>
                <a:rPr lang="ru-RU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TvorIzh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4074013" y="1543742"/>
              <a:ext cx="791399" cy="925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4074013" y="1728900"/>
              <a:ext cx="553979" cy="55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5238715" y="886731"/>
              <a:ext cx="3733018" cy="2239811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5304317" y="952333"/>
              <a:ext cx="3601814" cy="2108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Прохождение теста интересов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9300239" y="1543742"/>
              <a:ext cx="791399" cy="925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9300239" y="1728900"/>
              <a:ext cx="553979" cy="55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0464941" y="886731"/>
              <a:ext cx="3733018" cy="2239811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10530543" y="952333"/>
              <a:ext cx="3601814" cy="2108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Подбор ДООП в соответствии с возрастом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 rot="5400000">
              <a:off x="11935751" y="3387853"/>
              <a:ext cx="791399" cy="925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12053715" y="3455047"/>
              <a:ext cx="555472" cy="553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10464941" y="4619749"/>
              <a:ext cx="3733018" cy="2239811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10530543" y="4685351"/>
              <a:ext cx="3601814" cy="2108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Простраивание долгосрочного индивидуального маршрута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 rot="10800000">
              <a:off x="9345036" y="5276760"/>
              <a:ext cx="791399" cy="9257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9582456" y="5461918"/>
              <a:ext cx="553979" cy="555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5238715" y="4619749"/>
              <a:ext cx="3733018" cy="2239811"/>
            </a:xfrm>
            <a:prstGeom prst="roundRect">
              <a:avLst>
                <a:gd name="adj" fmla="val 10000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2"/>
            <p:cNvSpPr txBox="1"/>
            <p:nvPr/>
          </p:nvSpPr>
          <p:spPr>
            <a:xfrm>
              <a:off x="5304317" y="4685351"/>
              <a:ext cx="3601814" cy="2108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Получение профессии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12"/>
          <p:cNvSpPr/>
          <p:nvPr/>
        </p:nvSpPr>
        <p:spPr>
          <a:xfrm>
            <a:off x="1772227" y="608988"/>
            <a:ext cx="1449091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Механизм обновление образовательного процесса при реализации модели 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64" y="6134100"/>
            <a:ext cx="18284066" cy="12110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13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418" name="Google Shape;418;p13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3"/>
          <p:cNvSpPr/>
          <p:nvPr/>
        </p:nvSpPr>
        <p:spPr>
          <a:xfrm>
            <a:off x="685800" y="1080208"/>
            <a:ext cx="15119137" cy="468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4958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C00000"/>
                </a:solidFill>
                <a:latin typeface="Nunito Sans"/>
                <a:ea typeface="Nunito Sans"/>
                <a:cs typeface="Nunito Sans"/>
                <a:sym typeface="Nunito Sans"/>
              </a:rPr>
              <a:t>Таким образом, Модель сквозной технологической цепочки профилизации в образовательном пространстве Дворца детского (юношеского) творчества создает условия для построения персонального образовательного пространства и является инструментом социального взросления и профессионального самоопределения обучающихся Дворца и школьников города.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462643">
            <a:off x="-35860" y="-9610936"/>
            <a:ext cx="18284065" cy="121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4"/>
          <p:cNvSpPr/>
          <p:nvPr/>
        </p:nvSpPr>
        <p:spPr>
          <a:xfrm>
            <a:off x="217764" y="1400240"/>
            <a:ext cx="18288292" cy="101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98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99" b="1">
                <a:solidFill>
                  <a:srgbClr val="045A9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СПАСИБО ЗА ВНИМАНИЕ!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799" b="1">
              <a:solidFill>
                <a:srgbClr val="045A9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99" b="1">
                <a:solidFill>
                  <a:srgbClr val="045A9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МБОУ ДО «Дворец детского (юношеского) творчества»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99" b="1">
                <a:solidFill>
                  <a:srgbClr val="045A9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426011, г. Ижевск, ул. Кирова, 17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99" b="1">
                <a:solidFill>
                  <a:srgbClr val="045A9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Контактные телефоны: 8(3412) 43-01-91, 43-08-02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99" b="1">
                <a:solidFill>
                  <a:srgbClr val="045A9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Сайт: http://izhdvorec.ru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799" b="1">
                <a:solidFill>
                  <a:srgbClr val="045A9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Электронный  адрес: dvorec2302@mail.ru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 b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99" b="1" i="1" u="sng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428" name="Google Shape;428;p14" descr="http://qrcoder.ru/code/?http%3A%2F%2Fizhdvorec.ru&amp;4&amp;0"/>
          <p:cNvPicPr preferRelativeResize="0"/>
          <p:nvPr/>
        </p:nvPicPr>
        <p:blipFill rotWithShape="1">
          <a:blip r:embed="rId4">
            <a:alphaModFix/>
          </a:blip>
          <a:srcRect l="9848" t="8333" r="8333" b="9090"/>
          <a:stretch/>
        </p:blipFill>
        <p:spPr>
          <a:xfrm>
            <a:off x="7991833" y="7592256"/>
            <a:ext cx="2367819" cy="2364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https://pbs.twimg.com/media/Dr4IMMjXgAAjp_k.jpg:lar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6491" y="156638"/>
            <a:ext cx="6828327" cy="541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rot="-5400000">
            <a:off x="16342044" y="1617314"/>
            <a:ext cx="1453512" cy="381000"/>
            <a:chOff x="1133" y="0"/>
            <a:chExt cx="1938016" cy="508000"/>
          </a:xfrm>
        </p:grpSpPr>
        <p:sp>
          <p:nvSpPr>
            <p:cNvPr id="111" name="Google Shape;111;p2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2"/>
          <p:cNvGrpSpPr/>
          <p:nvPr/>
        </p:nvGrpSpPr>
        <p:grpSpPr>
          <a:xfrm rot="-5400000">
            <a:off x="28575" y="0"/>
            <a:ext cx="4381500" cy="4381500"/>
            <a:chOff x="0" y="0"/>
            <a:chExt cx="6350000" cy="6350000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F8D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7013" y="334588"/>
              <a:ext cx="5895974" cy="5627484"/>
            </a:xfrm>
            <a:custGeom>
              <a:avLst/>
              <a:gdLst/>
              <a:ahLst/>
              <a:cxnLst/>
              <a:rect l="l" t="t" r="r" b="b"/>
              <a:pathLst>
                <a:path w="5895974" h="5627484" extrusionOk="0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3"/>
                    <a:pt x="1941349" y="5627484"/>
                    <a:pt x="2947987" y="5622982"/>
                  </a:cubicBezTo>
                  <a:cubicBezTo>
                    <a:pt x="3954625" y="5627484"/>
                    <a:pt x="4886728" y="5093033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2"/>
                    <a:pt x="3954625" y="0"/>
                    <a:pt x="2947987" y="4502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67830" t="-28867" r="-30358" b="-450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2"/>
          <p:cNvSpPr txBox="1"/>
          <p:nvPr/>
        </p:nvSpPr>
        <p:spPr>
          <a:xfrm>
            <a:off x="685800" y="4809118"/>
            <a:ext cx="105918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dirty="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Формирование эффективной системы развития способностей детей и молодежи, направленной на самоопределение и профессиональную ориентацию всех обучающихся</a:t>
            </a:r>
            <a:endParaRPr sz="4500" dirty="0">
              <a:solidFill>
                <a:srgbClr val="20202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>
            <a:off x="1029550" y="8260836"/>
            <a:ext cx="1453512" cy="381000"/>
            <a:chOff x="1133" y="0"/>
            <a:chExt cx="1938016" cy="508000"/>
          </a:xfrm>
        </p:grpSpPr>
        <p:sp>
          <p:nvSpPr>
            <p:cNvPr id="123" name="Google Shape;123;p3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3487400" y="5486400"/>
            <a:ext cx="4800600" cy="4800600"/>
            <a:chOff x="0" y="0"/>
            <a:chExt cx="6350000" cy="6350000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 extrusionOk="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57481" t="5106" r="-19503" b="-20590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Google Shape;129;p3" descr="https://donalchik.ru/files/foto/2021020112235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5684" y="2514032"/>
            <a:ext cx="9507243" cy="700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11001817" y="260514"/>
            <a:ext cx="5562600" cy="2286568"/>
          </a:xfrm>
          <a:prstGeom prst="wedgeEllipseCallout">
            <a:avLst>
              <a:gd name="adj1" fmla="val -59834"/>
              <a:gd name="adj2" fmla="val 67216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Индивидуальный учебный план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2120839" y="2741384"/>
            <a:ext cx="5562600" cy="2286568"/>
          </a:xfrm>
          <a:prstGeom prst="wedgeEllipseCallout">
            <a:avLst>
              <a:gd name="adj1" fmla="val -57578"/>
              <a:gd name="adj2" fmla="val 48397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Открытые уроки «Проектория»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58073" y="952500"/>
            <a:ext cx="5562600" cy="2286568"/>
          </a:xfrm>
          <a:prstGeom prst="wedgeEllipseCallout">
            <a:avLst>
              <a:gd name="adj1" fmla="val 42019"/>
              <a:gd name="adj2" fmla="val 66432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Сетевая форма реализации ДООП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072408" y="81220"/>
            <a:ext cx="4677673" cy="2286568"/>
          </a:xfrm>
          <a:prstGeom prst="wedgeEllipseCallout">
            <a:avLst>
              <a:gd name="adj1" fmla="val -7322"/>
              <a:gd name="adj2" fmla="val 82114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WorldSkills Russia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1899" y="3657316"/>
            <a:ext cx="4374175" cy="2286568"/>
          </a:xfrm>
          <a:prstGeom prst="wedgeEllipseCallout">
            <a:avLst>
              <a:gd name="adj1" fmla="val 45190"/>
              <a:gd name="adj2" fmla="val 65647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Конвергенция образовательных результатов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725894" y="608046"/>
            <a:ext cx="168362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02020"/>
                </a:solidFill>
                <a:latin typeface="Nunito Sans"/>
                <a:ea typeface="Nunito Sans"/>
                <a:cs typeface="Nunito Sans"/>
                <a:sym typeface="Nunito Sans"/>
              </a:rPr>
              <a:t>Модель сквозной технологической цепочки профилизации в МБОУ ДО ДД(Ю)Т</a:t>
            </a:r>
            <a:endParaRPr/>
          </a:p>
        </p:txBody>
      </p:sp>
      <p:grpSp>
        <p:nvGrpSpPr>
          <p:cNvPr id="140" name="Google Shape;140;p4"/>
          <p:cNvGrpSpPr/>
          <p:nvPr/>
        </p:nvGrpSpPr>
        <p:grpSpPr>
          <a:xfrm>
            <a:off x="304800" y="1812592"/>
            <a:ext cx="18779683" cy="7902908"/>
            <a:chOff x="2420471" y="1810806"/>
            <a:chExt cx="14257117" cy="7258893"/>
          </a:xfrm>
        </p:grpSpPr>
        <p:sp>
          <p:nvSpPr>
            <p:cNvPr id="141" name="Google Shape;141;p4"/>
            <p:cNvSpPr/>
            <p:nvPr/>
          </p:nvSpPr>
          <p:spPr>
            <a:xfrm>
              <a:off x="3402813" y="6719897"/>
              <a:ext cx="3643338" cy="64294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Профессиональный интерес</a:t>
              </a:r>
              <a:endParaRPr sz="200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438400" y="5219700"/>
              <a:ext cx="2893239" cy="16532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Школа раннего 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развития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«Гармония»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5-6 лет</a:t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795854" y="4791071"/>
              <a:ext cx="2893239" cy="192882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 cmpd="sng">
              <a:solidFill>
                <a:srgbClr val="B46D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7-10 лет</a:t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367622" y="4040972"/>
              <a:ext cx="2893239" cy="234214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11-14 лет</a:t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9939390" y="3290873"/>
              <a:ext cx="2893239" cy="289323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rgbClr val="8C3A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14-15 лет</a:t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5137546" y="4364789"/>
              <a:ext cx="1809090" cy="36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Профильные лагеря</a:t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430305" y="3397517"/>
              <a:ext cx="2394882" cy="6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Школа социального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успеха</a:t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13307203" y="1810806"/>
              <a:ext cx="1836837" cy="36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Профильные классы</a:t>
              </a: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2987882" y="4791071"/>
              <a:ext cx="1437575" cy="36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Семейный клуб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420471" y="8533914"/>
              <a:ext cx="13233842" cy="535785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Психолого-педагогическое сопровождение</a:t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689093" y="6505583"/>
              <a:ext cx="2357454" cy="85725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Профессиональная рефлексия</a:t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0368018" y="6505583"/>
              <a:ext cx="2357454" cy="85725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Профессиональное самоопределение</a:t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939786" y="6505583"/>
              <a:ext cx="2357454" cy="85725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Социально-профессиональная адаптация</a:t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10187998" y="2862245"/>
              <a:ext cx="2243060" cy="367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Предпрофильные классы</a:t>
              </a:r>
              <a:endParaRPr/>
            </a:p>
          </p:txBody>
        </p:sp>
        <p:grpSp>
          <p:nvGrpSpPr>
            <p:cNvPr id="155" name="Google Shape;155;p4"/>
            <p:cNvGrpSpPr/>
            <p:nvPr/>
          </p:nvGrpSpPr>
          <p:grpSpPr>
            <a:xfrm>
              <a:off x="4795854" y="4791071"/>
              <a:ext cx="3811016" cy="2099952"/>
              <a:chOff x="0" y="0"/>
              <a:chExt cx="3811016" cy="2099952"/>
            </a:xfrm>
          </p:grpSpPr>
          <p:sp>
            <p:nvSpPr>
              <p:cNvPr id="156" name="Google Shape;156;p4"/>
              <p:cNvSpPr/>
              <p:nvPr/>
            </p:nvSpPr>
            <p:spPr>
              <a:xfrm rot="-5400000">
                <a:off x="427766" y="-427766"/>
                <a:ext cx="1049976" cy="1905508"/>
              </a:xfrm>
              <a:prstGeom prst="round1Rect">
                <a:avLst>
                  <a:gd name="adj" fmla="val 16667"/>
                </a:avLst>
              </a:prstGeom>
              <a:solidFill>
                <a:srgbClr val="F7954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 txBox="1"/>
              <p:nvPr/>
            </p:nvSpPr>
            <p:spPr>
              <a:xfrm>
                <a:off x="0" y="0"/>
                <a:ext cx="1905508" cy="78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142225" rIns="142225" bIns="142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ДООП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1905508" y="0"/>
                <a:ext cx="1905508" cy="1049976"/>
              </a:xfrm>
              <a:prstGeom prst="round1Rect">
                <a:avLst>
                  <a:gd name="adj" fmla="val 16667"/>
                </a:avLst>
              </a:prstGeom>
              <a:solidFill>
                <a:srgbClr val="F7954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 txBox="1"/>
              <p:nvPr/>
            </p:nvSpPr>
            <p:spPr>
              <a:xfrm>
                <a:off x="1905508" y="0"/>
                <a:ext cx="1905508" cy="78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142225" rIns="142225" bIns="142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ДООП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 rot="10800000">
                <a:off x="0" y="1049976"/>
                <a:ext cx="1905508" cy="1049976"/>
              </a:xfrm>
              <a:prstGeom prst="round1Rect">
                <a:avLst>
                  <a:gd name="adj" fmla="val 16667"/>
                </a:avLst>
              </a:prstGeom>
              <a:solidFill>
                <a:srgbClr val="F7954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 txBox="1"/>
              <p:nvPr/>
            </p:nvSpPr>
            <p:spPr>
              <a:xfrm>
                <a:off x="0" y="1312470"/>
                <a:ext cx="1905508" cy="78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142225" rIns="142225" bIns="142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ДООП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 rot="5400000">
                <a:off x="2333274" y="622210"/>
                <a:ext cx="1049976" cy="1905508"/>
              </a:xfrm>
              <a:prstGeom prst="round1Rect">
                <a:avLst>
                  <a:gd name="adj" fmla="val 16667"/>
                </a:avLst>
              </a:prstGeom>
              <a:solidFill>
                <a:srgbClr val="F7954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1905508" y="1312470"/>
                <a:ext cx="1905508" cy="78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142225" rIns="142225" bIns="142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ДООП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333855" y="787482"/>
                <a:ext cx="1143305" cy="524988"/>
              </a:xfrm>
              <a:prstGeom prst="roundRect">
                <a:avLst>
                  <a:gd name="adj" fmla="val 16667"/>
                </a:avLst>
              </a:prstGeom>
              <a:solidFill>
                <a:srgbClr val="FAC8A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 txBox="1"/>
              <p:nvPr/>
            </p:nvSpPr>
            <p:spPr>
              <a:xfrm>
                <a:off x="1359483" y="813110"/>
                <a:ext cx="1092049" cy="473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7-10 лет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4"/>
            <p:cNvGrpSpPr/>
            <p:nvPr/>
          </p:nvGrpSpPr>
          <p:grpSpPr>
            <a:xfrm>
              <a:off x="7260464" y="4040972"/>
              <a:ext cx="3669869" cy="2566608"/>
              <a:chOff x="-1" y="0"/>
              <a:chExt cx="3669869" cy="2566608"/>
            </a:xfrm>
          </p:grpSpPr>
          <p:sp>
            <p:nvSpPr>
              <p:cNvPr id="167" name="Google Shape;167;p4"/>
              <p:cNvSpPr/>
              <p:nvPr/>
            </p:nvSpPr>
            <p:spPr>
              <a:xfrm rot="-5400000">
                <a:off x="275814" y="-275814"/>
                <a:ext cx="1283304" cy="1834934"/>
              </a:xfrm>
              <a:prstGeom prst="round1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 txBox="1"/>
              <p:nvPr/>
            </p:nvSpPr>
            <p:spPr>
              <a:xfrm>
                <a:off x="-1" y="1"/>
                <a:ext cx="1834934" cy="962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Школы вожатого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834934" y="0"/>
                <a:ext cx="1834934" cy="1283304"/>
              </a:xfrm>
              <a:prstGeom prst="round1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 txBox="1"/>
              <p:nvPr/>
            </p:nvSpPr>
            <p:spPr>
              <a:xfrm>
                <a:off x="1834934" y="0"/>
                <a:ext cx="1834934" cy="962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3775" tIns="113775" rIns="113775" bIns="113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Проектная деятельность</a:t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 rot="10800000">
                <a:off x="0" y="1283304"/>
                <a:ext cx="1834934" cy="1283304"/>
              </a:xfrm>
              <a:prstGeom prst="round1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 txBox="1"/>
              <p:nvPr/>
            </p:nvSpPr>
            <p:spPr>
              <a:xfrm>
                <a:off x="0" y="1604130"/>
                <a:ext cx="1834934" cy="962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3775" tIns="113775" rIns="113775" bIns="113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Коллективное творческое дело</a:t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5400000">
                <a:off x="2110748" y="1007489"/>
                <a:ext cx="1283304" cy="1834934"/>
              </a:xfrm>
              <a:prstGeom prst="round1Rect">
                <a:avLst>
                  <a:gd name="adj" fmla="val 16667"/>
                </a:avLst>
              </a:prstGeom>
              <a:solidFill>
                <a:schemeClr val="accent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 txBox="1"/>
              <p:nvPr/>
            </p:nvSpPr>
            <p:spPr>
              <a:xfrm>
                <a:off x="1834933" y="1604130"/>
                <a:ext cx="1834934" cy="962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3775" tIns="113775" rIns="113775" bIns="113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Социальные 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56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практики</a:t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1284453" y="962478"/>
                <a:ext cx="1100960" cy="641652"/>
              </a:xfrm>
              <a:prstGeom prst="roundRect">
                <a:avLst>
                  <a:gd name="adj" fmla="val 16667"/>
                </a:avLst>
              </a:prstGeom>
              <a:solidFill>
                <a:srgbClr val="CAD9B3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 txBox="1"/>
              <p:nvPr/>
            </p:nvSpPr>
            <p:spPr>
              <a:xfrm>
                <a:off x="1315776" y="993801"/>
                <a:ext cx="1038314" cy="579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11-14 лет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177;p4"/>
            <p:cNvGrpSpPr/>
            <p:nvPr/>
          </p:nvGrpSpPr>
          <p:grpSpPr>
            <a:xfrm>
              <a:off x="9939389" y="3290873"/>
              <a:ext cx="3811017" cy="3149930"/>
              <a:chOff x="0" y="0"/>
              <a:chExt cx="3811017" cy="3149930"/>
            </a:xfrm>
          </p:grpSpPr>
          <p:sp>
            <p:nvSpPr>
              <p:cNvPr id="178" name="Google Shape;178;p4"/>
              <p:cNvSpPr/>
              <p:nvPr/>
            </p:nvSpPr>
            <p:spPr>
              <a:xfrm rot="-5400000">
                <a:off x="165271" y="-165271"/>
                <a:ext cx="1574965" cy="1905508"/>
              </a:xfrm>
              <a:prstGeom prst="round1Rect">
                <a:avLst>
                  <a:gd name="adj" fmla="val 16667"/>
                </a:avLst>
              </a:prstGeom>
              <a:solidFill>
                <a:srgbClr val="BF504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 txBox="1"/>
              <p:nvPr/>
            </p:nvSpPr>
            <p:spPr>
              <a:xfrm>
                <a:off x="0" y="0"/>
                <a:ext cx="1905508" cy="1181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1100" tIns="71100" rIns="71100" bIns="711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Calibri"/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alibri"/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Ресурсный модульный центр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alibri"/>
                  <a:buNone/>
                </a:pP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alibri"/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Курсы по выбору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1905508" y="0"/>
                <a:ext cx="1905508" cy="1574965"/>
              </a:xfrm>
              <a:prstGeom prst="round1Rect">
                <a:avLst>
                  <a:gd name="adj" fmla="val 16667"/>
                </a:avLst>
              </a:prstGeom>
              <a:solidFill>
                <a:srgbClr val="BF504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 txBox="1"/>
              <p:nvPr/>
            </p:nvSpPr>
            <p:spPr>
              <a:xfrm>
                <a:off x="1905508" y="0"/>
                <a:ext cx="1905508" cy="1181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Профессиональные пробы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 rot="10800000">
                <a:off x="0" y="1574965"/>
                <a:ext cx="1905508" cy="1574965"/>
              </a:xfrm>
              <a:prstGeom prst="round1Rect">
                <a:avLst>
                  <a:gd name="adj" fmla="val 16667"/>
                </a:avLst>
              </a:prstGeom>
              <a:solidFill>
                <a:srgbClr val="BF504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 txBox="1"/>
              <p:nvPr/>
            </p:nvSpPr>
            <p:spPr>
              <a:xfrm>
                <a:off x="0" y="1968706"/>
                <a:ext cx="1905508" cy="1181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3775" tIns="113775" rIns="113775" bIns="113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Профориентационные игры</a:t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rot="5400000">
                <a:off x="2070780" y="1409693"/>
                <a:ext cx="1574965" cy="1905508"/>
              </a:xfrm>
              <a:prstGeom prst="round1Rect">
                <a:avLst>
                  <a:gd name="adj" fmla="val 16667"/>
                </a:avLst>
              </a:prstGeom>
              <a:solidFill>
                <a:srgbClr val="BF504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 txBox="1"/>
              <p:nvPr/>
            </p:nvSpPr>
            <p:spPr>
              <a:xfrm>
                <a:off x="1905508" y="1968705"/>
                <a:ext cx="1905508" cy="1181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Социальные 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практики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33855" y="1181223"/>
                <a:ext cx="1143305" cy="787482"/>
              </a:xfrm>
              <a:prstGeom prst="roundRect">
                <a:avLst>
                  <a:gd name="adj" fmla="val 16667"/>
                </a:avLst>
              </a:prstGeom>
              <a:solidFill>
                <a:srgbClr val="DBB0AF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 txBox="1"/>
              <p:nvPr/>
            </p:nvSpPr>
            <p:spPr>
              <a:xfrm>
                <a:off x="1372297" y="1219665"/>
                <a:ext cx="1066421" cy="7105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14-15 лет</a:t>
                </a: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12725424" y="2326460"/>
              <a:ext cx="3952164" cy="3785076"/>
              <a:chOff x="0" y="0"/>
              <a:chExt cx="3952164" cy="3785076"/>
            </a:xfrm>
          </p:grpSpPr>
          <p:sp>
            <p:nvSpPr>
              <p:cNvPr id="189" name="Google Shape;189;p4"/>
              <p:cNvSpPr/>
              <p:nvPr/>
            </p:nvSpPr>
            <p:spPr>
              <a:xfrm rot="-5400000">
                <a:off x="41772" y="-41772"/>
                <a:ext cx="1892538" cy="1976082"/>
              </a:xfrm>
              <a:prstGeom prst="round1Rect">
                <a:avLst>
                  <a:gd name="adj" fmla="val 16667"/>
                </a:avLst>
              </a:prstGeom>
              <a:solidFill>
                <a:srgbClr val="49ACC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0" y="0"/>
                <a:ext cx="1976082" cy="1419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Инженерно-технологические классы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976082" y="0"/>
                <a:ext cx="1976082" cy="1892538"/>
              </a:xfrm>
              <a:prstGeom prst="round1Rect">
                <a:avLst>
                  <a:gd name="adj" fmla="val 16667"/>
                </a:avLst>
              </a:prstGeom>
              <a:solidFill>
                <a:srgbClr val="49ACC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 txBox="1"/>
              <p:nvPr/>
            </p:nvSpPr>
            <p:spPr>
              <a:xfrm>
                <a:off x="1976082" y="0"/>
                <a:ext cx="1976082" cy="1419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Классы юстиции и права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10800000">
                <a:off x="0" y="1892538"/>
                <a:ext cx="1976082" cy="1892538"/>
              </a:xfrm>
              <a:prstGeom prst="round1Rect">
                <a:avLst>
                  <a:gd name="adj" fmla="val 16667"/>
                </a:avLst>
              </a:prstGeom>
              <a:solidFill>
                <a:srgbClr val="49ACC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 txBox="1"/>
              <p:nvPr/>
            </p:nvSpPr>
            <p:spPr>
              <a:xfrm>
                <a:off x="0" y="2365673"/>
                <a:ext cx="1976082" cy="1419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Классы полиции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5400000">
                <a:off x="2017854" y="1850766"/>
                <a:ext cx="1892538" cy="1976082"/>
              </a:xfrm>
              <a:prstGeom prst="round1Rect">
                <a:avLst>
                  <a:gd name="adj" fmla="val 16667"/>
                </a:avLst>
              </a:prstGeom>
              <a:solidFill>
                <a:srgbClr val="49ACC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 txBox="1"/>
              <p:nvPr/>
            </p:nvSpPr>
            <p:spPr>
              <a:xfrm>
                <a:off x="1976082" y="2365672"/>
                <a:ext cx="1976082" cy="1419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8000" tIns="128000" rIns="128000" bIns="12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Классы индустрии красоты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1383257" y="1419403"/>
                <a:ext cx="1185649" cy="946269"/>
              </a:xfrm>
              <a:prstGeom prst="roundRect">
                <a:avLst>
                  <a:gd name="adj" fmla="val 16667"/>
                </a:avLst>
              </a:prstGeom>
              <a:solidFill>
                <a:srgbClr val="AFD2DF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 txBox="1"/>
              <p:nvPr/>
            </p:nvSpPr>
            <p:spPr>
              <a:xfrm>
                <a:off x="1429450" y="1465596"/>
                <a:ext cx="1093263" cy="853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16-17 лет</a:t>
                </a:r>
                <a:endParaRPr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4"/>
            <p:cNvSpPr/>
            <p:nvPr/>
          </p:nvSpPr>
          <p:spPr>
            <a:xfrm>
              <a:off x="2438400" y="7563548"/>
              <a:ext cx="13233842" cy="6691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96426">
            <a:off x="14579436" y="3865369"/>
            <a:ext cx="8889987" cy="580071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762000" y="845655"/>
            <a:ext cx="144018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Описание методологических основ разработки модели</a:t>
            </a: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6" name="Google Shape;206;p5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207" name="Google Shape;207;p5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304800" y="1809599"/>
            <a:ext cx="17449800" cy="8191801"/>
            <a:chOff x="0" y="95099"/>
            <a:chExt cx="17449800" cy="8191801"/>
          </a:xfrm>
        </p:grpSpPr>
        <p:sp>
          <p:nvSpPr>
            <p:cNvPr id="211" name="Google Shape;211;p5"/>
            <p:cNvSpPr/>
            <p:nvPr/>
          </p:nvSpPr>
          <p:spPr>
            <a:xfrm>
              <a:off x="0" y="641219"/>
              <a:ext cx="17449800" cy="932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72490" y="95099"/>
              <a:ext cx="12214860" cy="1092240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925809" y="148418"/>
              <a:ext cx="12108222" cy="98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1675" tIns="0" rIns="461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Личностно-ориентированное образование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0" y="2319539"/>
              <a:ext cx="17449800" cy="932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72490" y="1773419"/>
              <a:ext cx="12214860" cy="109224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925809" y="1826738"/>
              <a:ext cx="12108222" cy="98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1675" tIns="0" rIns="461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Интеграционные подходы в образовании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0" y="3997860"/>
              <a:ext cx="17449800" cy="932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72490" y="3451740"/>
              <a:ext cx="12214860" cy="10922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925809" y="3505059"/>
              <a:ext cx="12108222" cy="98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1675" tIns="0" rIns="461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Компетентностный подход в образовании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0" y="5676180"/>
              <a:ext cx="17449800" cy="932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72490" y="5130060"/>
              <a:ext cx="12214860" cy="1092240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925809" y="5183379"/>
              <a:ext cx="12108222" cy="98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1675" tIns="0" rIns="461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Системно-деятельностный подход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0" y="7354500"/>
              <a:ext cx="17449800" cy="932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872490" y="6808380"/>
              <a:ext cx="12214860" cy="1092240"/>
            </a:xfrm>
            <a:prstGeom prst="roundRect">
              <a:avLst>
                <a:gd name="adj" fmla="val 16667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925809" y="6861699"/>
              <a:ext cx="12108222" cy="985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1675" tIns="0" rIns="4616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Сетевое партнерство с социальными институтами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60204">
            <a:off x="11725390" y="5044285"/>
            <a:ext cx="8745549" cy="570647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842682" y="716525"/>
            <a:ext cx="14401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Описание педагогических условий реализации модели</a:t>
            </a: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32" name="Google Shape;232;p6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233" name="Google Shape;233;p6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838201" y="2099240"/>
            <a:ext cx="16535397" cy="8120519"/>
            <a:chOff x="1" y="3740"/>
            <a:chExt cx="16535397" cy="8120519"/>
          </a:xfrm>
        </p:grpSpPr>
        <p:sp>
          <p:nvSpPr>
            <p:cNvPr id="237" name="Google Shape;237;p6"/>
            <p:cNvSpPr/>
            <p:nvPr/>
          </p:nvSpPr>
          <p:spPr>
            <a:xfrm rot="5400000">
              <a:off x="-257174" y="260915"/>
              <a:ext cx="1714499" cy="1200149"/>
            </a:xfrm>
            <a:prstGeom prst="chevron">
              <a:avLst>
                <a:gd name="adj" fmla="val 50000"/>
              </a:avLst>
            </a:prstGeom>
            <a:solidFill>
              <a:srgbClr val="BF504D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2" y="603815"/>
              <a:ext cx="1200149" cy="514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 rot="5400000">
              <a:off x="8310561" y="-7106672"/>
              <a:ext cx="1114424" cy="153352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 txBox="1"/>
            <p:nvPr/>
          </p:nvSpPr>
          <p:spPr>
            <a:xfrm>
              <a:off x="1200149" y="58143"/>
              <a:ext cx="15280848" cy="100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unito Sans"/>
                <a:buChar char="•"/>
              </a:pPr>
              <a:r>
                <a:rPr lang="ru-RU" sz="3600" b="1" i="0" u="none" strike="noStrike" cap="none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ДООП разного уровня по направленностям</a:t>
              </a:r>
              <a:endParaRPr sz="36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rot="5400000">
              <a:off x="-257174" y="1862420"/>
              <a:ext cx="1714499" cy="1200149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 txBox="1"/>
            <p:nvPr/>
          </p:nvSpPr>
          <p:spPr>
            <a:xfrm>
              <a:off x="2" y="2205320"/>
              <a:ext cx="1200149" cy="514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 rot="5400000">
              <a:off x="8310561" y="-5505167"/>
              <a:ext cx="1114424" cy="153352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 txBox="1"/>
            <p:nvPr/>
          </p:nvSpPr>
          <p:spPr>
            <a:xfrm>
              <a:off x="1200149" y="1659648"/>
              <a:ext cx="15280848" cy="100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unito Sans"/>
                <a:buChar char="•"/>
              </a:pPr>
              <a:r>
                <a:rPr lang="ru-RU" sz="3600" b="1" i="0" u="none" strike="noStrike" cap="none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Образовательные проекты профориентационного содержания</a:t>
              </a:r>
              <a:endParaRPr sz="36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 rot="5400000">
              <a:off x="-257174" y="3463925"/>
              <a:ext cx="1714499" cy="1200149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 txBox="1"/>
            <p:nvPr/>
          </p:nvSpPr>
          <p:spPr>
            <a:xfrm>
              <a:off x="2" y="3806825"/>
              <a:ext cx="1200149" cy="514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5400000">
              <a:off x="8310561" y="-3903662"/>
              <a:ext cx="1114424" cy="153352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1200149" y="3261153"/>
              <a:ext cx="15280848" cy="100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unito Sans"/>
                <a:buChar char="•"/>
              </a:pPr>
              <a:r>
                <a:rPr lang="ru-RU" sz="3600" b="1" i="0" u="none" strike="noStrike" cap="none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Образовательные и воспитательные технологии</a:t>
              </a:r>
              <a:endParaRPr sz="36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 rot="5400000">
              <a:off x="-257174" y="5065430"/>
              <a:ext cx="1714499" cy="1200149"/>
            </a:xfrm>
            <a:prstGeom prst="chevron">
              <a:avLst>
                <a:gd name="adj" fmla="val 50000"/>
              </a:avLst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2" y="5408330"/>
              <a:ext cx="1200149" cy="514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 rot="5400000">
              <a:off x="8310561" y="-2302157"/>
              <a:ext cx="1114424" cy="153352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1200149" y="4862658"/>
              <a:ext cx="15280848" cy="100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unito Sans"/>
                <a:buChar char="•"/>
              </a:pPr>
              <a:r>
                <a:rPr lang="ru-RU" sz="3600" b="1" i="0" u="none" strike="noStrike" cap="none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Индивидуальный учебный план</a:t>
              </a:r>
              <a:endParaRPr sz="36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 rot="5400000">
              <a:off x="-257174" y="6666935"/>
              <a:ext cx="1714499" cy="1200149"/>
            </a:xfrm>
            <a:prstGeom prst="chevron">
              <a:avLst>
                <a:gd name="adj" fmla="val 50000"/>
              </a:avLst>
            </a:prstGeom>
            <a:solidFill>
              <a:srgbClr val="F79543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2" y="7009835"/>
              <a:ext cx="1200149" cy="514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 rot="5400000">
              <a:off x="8310561" y="-700652"/>
              <a:ext cx="1114424" cy="153352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1200149" y="6464163"/>
              <a:ext cx="15280848" cy="100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2850" rIns="22850" bIns="228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Nunito Sans"/>
                <a:buChar char="•"/>
              </a:pPr>
              <a:r>
                <a:rPr lang="ru-RU" sz="3600" b="1" i="0" u="none" strike="noStrike" cap="none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Педагогические кадры </a:t>
              </a:r>
              <a:endParaRPr sz="36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/>
        </p:nvSpPr>
        <p:spPr>
          <a:xfrm>
            <a:off x="914400" y="266700"/>
            <a:ext cx="1580694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Управленческий механизм реализации Модели профилизации</a:t>
            </a: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62" name="Google Shape;262;p7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263" name="Google Shape;263;p7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7"/>
          <p:cNvGrpSpPr/>
          <p:nvPr/>
        </p:nvGrpSpPr>
        <p:grpSpPr>
          <a:xfrm>
            <a:off x="3186636" y="1259708"/>
            <a:ext cx="11883188" cy="8948682"/>
            <a:chOff x="2760974" y="2408"/>
            <a:chExt cx="11883188" cy="8948682"/>
          </a:xfrm>
        </p:grpSpPr>
        <p:sp>
          <p:nvSpPr>
            <p:cNvPr id="267" name="Google Shape;267;p7"/>
            <p:cNvSpPr/>
            <p:nvPr/>
          </p:nvSpPr>
          <p:spPr>
            <a:xfrm>
              <a:off x="8544707" y="4437528"/>
              <a:ext cx="3472953" cy="8264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8" name="Google Shape;268;p7"/>
            <p:cNvSpPr/>
            <p:nvPr/>
          </p:nvSpPr>
          <p:spPr>
            <a:xfrm>
              <a:off x="8498987" y="7068290"/>
              <a:ext cx="91440" cy="8264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9" name="Google Shape;269;p7"/>
            <p:cNvSpPr/>
            <p:nvPr/>
          </p:nvSpPr>
          <p:spPr>
            <a:xfrm>
              <a:off x="8498987" y="4437528"/>
              <a:ext cx="91440" cy="8264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0" name="Google Shape;270;p7"/>
            <p:cNvSpPr/>
            <p:nvPr/>
          </p:nvSpPr>
          <p:spPr>
            <a:xfrm>
              <a:off x="5071753" y="4437528"/>
              <a:ext cx="3472953" cy="8264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1" name="Google Shape;271;p7"/>
            <p:cNvSpPr/>
            <p:nvPr/>
          </p:nvSpPr>
          <p:spPr>
            <a:xfrm>
              <a:off x="8498987" y="1806765"/>
              <a:ext cx="91440" cy="8264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2" name="Google Shape;272;p7"/>
            <p:cNvSpPr/>
            <p:nvPr/>
          </p:nvSpPr>
          <p:spPr>
            <a:xfrm>
              <a:off x="7123953" y="2408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439676" y="302345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7492524" y="355193"/>
              <a:ext cx="2735811" cy="1698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Административный совет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123953" y="2633170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439676" y="2933107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 txBox="1"/>
            <p:nvPr/>
          </p:nvSpPr>
          <p:spPr>
            <a:xfrm>
              <a:off x="7492524" y="2985955"/>
              <a:ext cx="2735811" cy="1698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Координатор модели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650999" y="5263933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966722" y="5563870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4019570" y="5616718"/>
              <a:ext cx="2735811" cy="1698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Куратор (менеджер) проекта №1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123953" y="5263933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439676" y="5563870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 txBox="1"/>
            <p:nvPr/>
          </p:nvSpPr>
          <p:spPr>
            <a:xfrm>
              <a:off x="7492524" y="5616718"/>
              <a:ext cx="2735811" cy="1698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Куратор (менеджер) проекта №2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760974" y="7894696"/>
              <a:ext cx="11567465" cy="756458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076697" y="8194632"/>
              <a:ext cx="11567465" cy="7564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3098853" y="8216788"/>
              <a:ext cx="11523153" cy="712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Команда проекта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0596907" y="5263933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0912630" y="5563870"/>
              <a:ext cx="2841507" cy="180435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10965478" y="5616718"/>
              <a:ext cx="2735811" cy="1698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Куратор (менеджер) проекта №3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" name="Google Shape;2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8648700"/>
            <a:ext cx="39900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6800" y="8648700"/>
            <a:ext cx="39900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95346">
            <a:off x="-5354876" y="2006674"/>
            <a:ext cx="8889987" cy="580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893363">
            <a:off x="15013914" y="5452669"/>
            <a:ext cx="8889987" cy="580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495346">
            <a:off x="-6213278" y="1887893"/>
            <a:ext cx="8889987" cy="580071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"/>
          <p:cNvSpPr txBox="1"/>
          <p:nvPr/>
        </p:nvSpPr>
        <p:spPr>
          <a:xfrm>
            <a:off x="914400" y="266700"/>
            <a:ext cx="1596475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Представленный управленческий механизм, основанный на управлении проектами и интеграционными процессами позволяет: </a:t>
            </a:r>
            <a:endParaRPr/>
          </a:p>
        </p:txBody>
      </p:sp>
      <p:grpSp>
        <p:nvGrpSpPr>
          <p:cNvPr id="300" name="Google Shape;300;p8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301" name="Google Shape;301;p8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4" name="Google Shape;30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8648700"/>
            <a:ext cx="39900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96800" y="8648700"/>
            <a:ext cx="399005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8"/>
          <p:cNvGrpSpPr/>
          <p:nvPr/>
        </p:nvGrpSpPr>
        <p:grpSpPr>
          <a:xfrm>
            <a:off x="-8452607" y="565085"/>
            <a:ext cx="25054577" cy="10934832"/>
            <a:chOff x="-9192271" y="-1403415"/>
            <a:chExt cx="25054577" cy="10934832"/>
          </a:xfrm>
        </p:grpSpPr>
        <p:sp>
          <p:nvSpPr>
            <p:cNvPr id="307" name="Google Shape;307;p8"/>
            <p:cNvSpPr/>
            <p:nvPr/>
          </p:nvSpPr>
          <p:spPr>
            <a:xfrm>
              <a:off x="-9192271" y="-1403415"/>
              <a:ext cx="10934832" cy="10934832"/>
            </a:xfrm>
            <a:prstGeom prst="blockArc">
              <a:avLst>
                <a:gd name="adj1" fmla="val 18900000"/>
                <a:gd name="adj2" fmla="val 2700000"/>
                <a:gd name="adj3" fmla="val 198"/>
              </a:avLst>
            </a:pr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760076" y="507837"/>
              <a:ext cx="15102230" cy="1016325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760076" y="507837"/>
              <a:ext cx="15102230" cy="101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Реагировать на социальный заказ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124873" y="380796"/>
              <a:ext cx="1270406" cy="127040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1488345" y="2031837"/>
              <a:ext cx="14373961" cy="1016325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1488345" y="2031837"/>
              <a:ext cx="14373961" cy="101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Систематически обновлять или разрабатывать новые ДООП и проекты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853142" y="1904796"/>
              <a:ext cx="1270406" cy="127040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1711865" y="3555837"/>
              <a:ext cx="14150441" cy="101632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 txBox="1"/>
            <p:nvPr/>
          </p:nvSpPr>
          <p:spPr>
            <a:xfrm>
              <a:off x="1711865" y="3555837"/>
              <a:ext cx="14150441" cy="101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Изменять инфраструктуру Дворца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1076662" y="3428796"/>
              <a:ext cx="1270406" cy="127040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488345" y="5079837"/>
              <a:ext cx="14373961" cy="1016325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 txBox="1"/>
            <p:nvPr/>
          </p:nvSpPr>
          <p:spPr>
            <a:xfrm>
              <a:off x="1488345" y="5079837"/>
              <a:ext cx="14373961" cy="101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Активизировать каждого педагогического работника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853142" y="4952796"/>
              <a:ext cx="1270406" cy="127040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760076" y="6603837"/>
              <a:ext cx="15102230" cy="1016325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760076" y="6603837"/>
              <a:ext cx="15102230" cy="101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Скоординировать ресурсное обеспечение Дворца и социума</a:t>
              </a:r>
              <a:endParaRPr sz="3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24873" y="6476796"/>
              <a:ext cx="1270406" cy="127040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706" y="4991100"/>
            <a:ext cx="18032505" cy="11944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9"/>
          <p:cNvSpPr txBox="1"/>
          <p:nvPr/>
        </p:nvSpPr>
        <p:spPr>
          <a:xfrm>
            <a:off x="609600" y="464655"/>
            <a:ext cx="15732443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Анализ эффективности и результативность реализации модели за последние три года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i="1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Модель сквозной технологической цепочки профилизации на примере   образовательного процесса в учебном центре «Лаборатория красоты» МБОУ ДО ДД(Ю)Т</a:t>
            </a:r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15804938" y="1080208"/>
            <a:ext cx="1453512" cy="381000"/>
            <a:chOff x="1133" y="0"/>
            <a:chExt cx="1938016" cy="508000"/>
          </a:xfrm>
        </p:grpSpPr>
        <p:sp>
          <p:nvSpPr>
            <p:cNvPr id="330" name="Google Shape;330;p9"/>
            <p:cNvSpPr/>
            <p:nvPr/>
          </p:nvSpPr>
          <p:spPr>
            <a:xfrm>
              <a:off x="1133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717275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3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433416" y="0"/>
              <a:ext cx="505733" cy="508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7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9"/>
          <p:cNvGrpSpPr/>
          <p:nvPr/>
        </p:nvGrpSpPr>
        <p:grpSpPr>
          <a:xfrm>
            <a:off x="230944" y="4760068"/>
            <a:ext cx="17749911" cy="4177029"/>
            <a:chOff x="2344" y="1217647"/>
            <a:chExt cx="17749911" cy="4177029"/>
          </a:xfrm>
        </p:grpSpPr>
        <p:sp>
          <p:nvSpPr>
            <p:cNvPr id="334" name="Google Shape;334;p9"/>
            <p:cNvSpPr/>
            <p:nvPr/>
          </p:nvSpPr>
          <p:spPr>
            <a:xfrm>
              <a:off x="2344" y="1325249"/>
              <a:ext cx="2946544" cy="777599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 txBox="1"/>
            <p:nvPr/>
          </p:nvSpPr>
          <p:spPr>
            <a:xfrm>
              <a:off x="2344" y="1325249"/>
              <a:ext cx="2946544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7-11 лет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05853" y="1843649"/>
              <a:ext cx="2946544" cy="3551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 txBox="1"/>
            <p:nvPr/>
          </p:nvSpPr>
          <p:spPr>
            <a:xfrm>
              <a:off x="692154" y="1929950"/>
              <a:ext cx="2773942" cy="3378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ДООП «Beauty kids»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Профильные тематические смены, УТС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395574" y="1217647"/>
              <a:ext cx="946973" cy="73360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 txBox="1"/>
            <p:nvPr/>
          </p:nvSpPr>
          <p:spPr>
            <a:xfrm>
              <a:off x="3395574" y="1364368"/>
              <a:ext cx="726892" cy="440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4735630" y="1325249"/>
              <a:ext cx="2946544" cy="77759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 txBox="1"/>
            <p:nvPr/>
          </p:nvSpPr>
          <p:spPr>
            <a:xfrm>
              <a:off x="4735630" y="1325249"/>
              <a:ext cx="2946544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12-13 лет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339139" y="1843649"/>
              <a:ext cx="2946544" cy="3551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 txBox="1"/>
            <p:nvPr/>
          </p:nvSpPr>
          <p:spPr>
            <a:xfrm>
              <a:off x="5425440" y="1929950"/>
              <a:ext cx="2773942" cy="3378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ДООП «Парикмахерское искусство», «Визаж»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Психологические тренинги и консультации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Проект «Школа вожатого «Окно в лето»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128860" y="1217647"/>
              <a:ext cx="946973" cy="73360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 txBox="1"/>
            <p:nvPr/>
          </p:nvSpPr>
          <p:spPr>
            <a:xfrm>
              <a:off x="8128860" y="1364368"/>
              <a:ext cx="726892" cy="440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468916" y="1325249"/>
              <a:ext cx="2946544" cy="77759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 txBox="1"/>
            <p:nvPr/>
          </p:nvSpPr>
          <p:spPr>
            <a:xfrm>
              <a:off x="9468916" y="1325249"/>
              <a:ext cx="2946544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14-15 лет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10072425" y="1843649"/>
              <a:ext cx="2946544" cy="3551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0158726" y="1929950"/>
              <a:ext cx="2773942" cy="3378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ДООП «Основы парикмахерского искусства», «Колористика», «Визаж и стилистика», «Nail design»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Проекты «Компас-профи», «Билет в будущее»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 степени профессиональной идентичности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2862145" y="1217647"/>
              <a:ext cx="946973" cy="73360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12862145" y="1364368"/>
              <a:ext cx="726892" cy="440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4202202" y="1325249"/>
              <a:ext cx="2946544" cy="777599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4202202" y="1325249"/>
              <a:ext cx="2946544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16-17 лет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4805711" y="1843649"/>
              <a:ext cx="2946544" cy="3551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14892013" y="1929950"/>
              <a:ext cx="2773942" cy="3378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Обучение в профильных классах в учебном центре «Лаборатория красоты»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Основы предпринимательской деятельности и ведения бизнеса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Уточнение профессиональных интересов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Произвольный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Nunito Sans</vt:lpstr>
      <vt:lpstr>Calibri</vt:lpstr>
      <vt:lpstr>Quattrocento Sans</vt:lpstr>
      <vt:lpstr>Bookman Old Style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Расчиславская Оксана Евгеньевна</dc:creator>
  <cp:lastModifiedBy>Барышникова Вероника</cp:lastModifiedBy>
  <cp:revision>1</cp:revision>
  <dcterms:created xsi:type="dcterms:W3CDTF">2006-08-16T00:00:00Z</dcterms:created>
  <dcterms:modified xsi:type="dcterms:W3CDTF">2021-10-29T06:40:01Z</dcterms:modified>
</cp:coreProperties>
</file>