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3" r:id="rId2"/>
    <p:sldId id="296" r:id="rId3"/>
    <p:sldId id="297" r:id="rId4"/>
    <p:sldId id="301" r:id="rId5"/>
    <p:sldId id="307" r:id="rId6"/>
    <p:sldId id="299" r:id="rId7"/>
    <p:sldId id="302" r:id="rId8"/>
    <p:sldId id="300" r:id="rId9"/>
    <p:sldId id="303" r:id="rId10"/>
    <p:sldId id="298" r:id="rId11"/>
    <p:sldId id="290" r:id="rId12"/>
    <p:sldId id="291" r:id="rId13"/>
    <p:sldId id="311" r:id="rId14"/>
    <p:sldId id="309" r:id="rId15"/>
    <p:sldId id="285" r:id="rId16"/>
    <p:sldId id="305" r:id="rId17"/>
    <p:sldId id="312" r:id="rId18"/>
    <p:sldId id="313" r:id="rId19"/>
    <p:sldId id="283" r:id="rId20"/>
    <p:sldId id="31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E2A67"/>
    <a:srgbClr val="E170B4"/>
    <a:srgbClr val="B279A8"/>
    <a:srgbClr val="003300"/>
    <a:srgbClr val="000099"/>
    <a:srgbClr val="FFCC66"/>
    <a:srgbClr val="68347B"/>
    <a:srgbClr val="B2A4D0"/>
    <a:srgbClr val="68347A"/>
    <a:srgbClr val="7244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53" autoAdjust="0"/>
  </p:normalViewPr>
  <p:slideViewPr>
    <p:cSldViewPr snapToGrid="0">
      <p:cViewPr>
        <p:scale>
          <a:sx n="82" d="100"/>
          <a:sy n="82" d="100"/>
        </p:scale>
        <p:origin x="-1638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5ACC8-DE12-45D8-AD9B-14ED6B939413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15917-9393-4DD4-8600-1E681ED9D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999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1337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13F2DF-A32B-4C53-8F96-31D680071F01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690108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49e3b540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49e3b540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49e3b540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49e3b540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</a:t>
            </a:r>
          </a:p>
          <a:p>
            <a:r>
              <a:rPr lang="ru-RU" dirty="0" err="1" smtClean="0"/>
              <a:t>москичество</a:t>
            </a:r>
            <a:r>
              <a:rPr lang="ru-RU" dirty="0" smtClean="0"/>
              <a:t> учителей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20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186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1869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13F2DF-A32B-4C53-8F96-31D680071F01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690108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49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Перспектива в 2020 – 2021 – 7 школ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25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15917-9393-4DD4-8600-1E681ED9DF0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849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BC78F-CA99-4D0C-97D0-C785603574B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535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963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948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3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FF9900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23"/>
          <p:cNvGrpSpPr/>
          <p:nvPr/>
        </p:nvGrpSpPr>
        <p:grpSpPr>
          <a:xfrm>
            <a:off x="8229600" y="3541489"/>
            <a:ext cx="3962339" cy="3848200"/>
            <a:chOff x="6172200" y="2656117"/>
            <a:chExt cx="2971754" cy="2886150"/>
          </a:xfrm>
        </p:grpSpPr>
        <p:sp>
          <p:nvSpPr>
            <p:cNvPr id="24" name="Shape 24"/>
            <p:cNvSpPr/>
            <p:nvPr/>
          </p:nvSpPr>
          <p:spPr>
            <a:xfrm rot="9208626" flipH="1">
              <a:off x="6704903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5" name="Shape 25"/>
            <p:cNvSpPr/>
            <p:nvPr/>
          </p:nvSpPr>
          <p:spPr>
            <a:xfrm rot="9208633" flipH="1">
              <a:off x="7804300" y="3279012"/>
              <a:ext cx="877623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6" name="Shape 26"/>
            <p:cNvSpPr/>
            <p:nvPr/>
          </p:nvSpPr>
          <p:spPr>
            <a:xfrm rot="9208606" flipH="1">
              <a:off x="7481789" y="4276912"/>
              <a:ext cx="408796" cy="1016449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7" name="Shape 27"/>
            <p:cNvSpPr/>
            <p:nvPr/>
          </p:nvSpPr>
          <p:spPr>
            <a:xfrm rot="9208678" flipH="1">
              <a:off x="6287617" y="4657701"/>
              <a:ext cx="229659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8" name="Shape 28"/>
            <p:cNvSpPr/>
            <p:nvPr/>
          </p:nvSpPr>
          <p:spPr>
            <a:xfrm>
              <a:off x="8289303" y="2656117"/>
              <a:ext cx="854651" cy="1929079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3" name="Shape 29"/>
          <p:cNvGrpSpPr/>
          <p:nvPr/>
        </p:nvGrpSpPr>
        <p:grpSpPr>
          <a:xfrm>
            <a:off x="-42" y="-304035"/>
            <a:ext cx="2884748" cy="1796400"/>
            <a:chOff x="-32" y="-215963"/>
            <a:chExt cx="2163561" cy="1347300"/>
          </a:xfrm>
        </p:grpSpPr>
        <p:sp>
          <p:nvSpPr>
            <p:cNvPr id="30" name="Shape 30"/>
            <p:cNvSpPr/>
            <p:nvPr/>
          </p:nvSpPr>
          <p:spPr>
            <a:xfrm rot="-1591408" flipH="1">
              <a:off x="1362168" y="-63166"/>
              <a:ext cx="205102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1" name="Shape 31"/>
            <p:cNvSpPr/>
            <p:nvPr/>
          </p:nvSpPr>
          <p:spPr>
            <a:xfrm rot="-1591371" flipH="1">
              <a:off x="239462" y="-151890"/>
              <a:ext cx="434753" cy="1080979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2" name="Shape 32"/>
            <p:cNvSpPr/>
            <p:nvPr/>
          </p:nvSpPr>
          <p:spPr>
            <a:xfrm rot="-1591339" flipH="1">
              <a:off x="892400" y="-169346"/>
              <a:ext cx="504373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3" name="Shape 33"/>
            <p:cNvSpPr/>
            <p:nvPr/>
          </p:nvSpPr>
          <p:spPr>
            <a:xfrm rot="-1591322" flipH="1">
              <a:off x="1818452" y="-76291"/>
              <a:ext cx="229659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-32" y="70724"/>
              <a:ext cx="380283" cy="858146"/>
            </a:xfrm>
            <a:custGeom>
              <a:avLst/>
              <a:gdLst/>
              <a:ahLst/>
              <a:cxnLst/>
              <a:rect l="0" t="0" r="0" b="0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914400" y="3228733"/>
            <a:ext cx="6766000" cy="1546400"/>
          </a:xfrm>
          <a:prstGeom prst="rect">
            <a:avLst/>
          </a:prstGeom>
        </p:spPr>
        <p:txBody>
          <a:bodyPr lIns="121897" tIns="121897" rIns="121897" bIns="121897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914400" y="4599539"/>
            <a:ext cx="6766000" cy="10464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84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94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934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85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3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232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051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76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822C1-26B0-4757-BA4C-974AD748F706}" type="datetimeFigureOut">
              <a:rPr lang="ru-RU" smtClean="0"/>
              <a:pPr/>
              <a:t>05.11.2019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0B04F-AC42-4702-870B-0CBD74D27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13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microsoft.com/office/2007/relationships/hdphoto" Target="../media/hdphoto7.wdp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ÐÐ°ÑÑÐ¸Ð½ÐºÐ¸ Ð¿Ð¾ Ð·Ð°Ð¿ÑÐ¾ÑÑ Ð´ÐµÑÐ¸ ÑÑÐ½ÑÑ ÑÑÐºÐ¸ Ð½Ð° ÑÑÐº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66" b="1508"/>
          <a:stretch/>
        </p:blipFill>
        <p:spPr bwMode="auto">
          <a:xfrm>
            <a:off x="279400" y="-14514"/>
            <a:ext cx="11912599" cy="68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4333919"/>
            <a:ext cx="12191999" cy="25240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9400" y="4346433"/>
            <a:ext cx="1236329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rgbClr val="960048"/>
                </a:solidFill>
                <a:effectLst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СТОЛИЧНОЕ ОБРАЗОВАНИЕ: </a:t>
            </a:r>
            <a:r>
              <a:rPr lang="en-US" sz="4400" b="1" dirty="0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4400" b="1" dirty="0" err="1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МоскваИжевскВместе</a:t>
            </a:r>
            <a:endParaRPr lang="ru-RU" sz="4400" b="1" dirty="0" smtClean="0">
              <a:solidFill>
                <a:srgbClr val="960048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en-US" sz="4400" b="1" dirty="0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ru-RU" sz="4400" b="1" dirty="0" err="1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ШколыГородовРосии</a:t>
            </a:r>
            <a:r>
              <a:rPr lang="ru-RU" sz="4400" b="1" dirty="0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4400" b="1" dirty="0" err="1" smtClean="0">
                <a:solidFill>
                  <a:srgbClr val="960048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ПартнёрыМосквы</a:t>
            </a:r>
            <a:endParaRPr lang="en" sz="4400" b="1" dirty="0" smtClean="0">
              <a:solidFill>
                <a:srgbClr val="960048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960048"/>
                </a:solidFill>
                <a:effectLst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79400" cy="6915152"/>
          </a:xfrm>
          <a:prstGeom prst="rect">
            <a:avLst/>
          </a:prstGeom>
          <a:solidFill>
            <a:srgbClr val="96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hape 534"/>
          <p:cNvSpPr txBox="1">
            <a:spLocks/>
          </p:cNvSpPr>
          <p:nvPr/>
        </p:nvSpPr>
        <p:spPr>
          <a:xfrm>
            <a:off x="1799822" y="5547360"/>
            <a:ext cx="6384058" cy="526597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pPr marR="0" lvl="0" indent="0" fontAlgn="auto">
              <a:lnSpc>
                <a:spcPct val="115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" sz="4800" b="1" dirty="0">
              <a:solidFill>
                <a:srgbClr val="960048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63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987142" y="2412777"/>
            <a:ext cx="5693229" cy="423476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60457" y="2512332"/>
            <a:ext cx="5119914" cy="1161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1085" y="2412777"/>
            <a:ext cx="5272314" cy="4234766"/>
          </a:xfrm>
          <a:prstGeom prst="rect">
            <a:avLst/>
          </a:prstGeom>
          <a:solidFill>
            <a:schemeClr val="bg1"/>
          </a:solidFill>
          <a:ln>
            <a:solidFill>
              <a:srgbClr val="0C867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30514" y="2525486"/>
            <a:ext cx="4586515" cy="1161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ÐÐ°ÑÑÐ¸Ð½ÐºÐ¸ Ð¿Ð¾ Ð·Ð°Ð¿ÑÐ¾ÑÑ Ð¿Ð¾Ð²ÑÑÐµÐ½Ð¸Ðµ ÐºÐ²Ð°Ð»Ð¸ÑÐ¸ÐºÐ°ÑÐ¸Ð¸ ÑÑÐ¸ÑÐµÐ»ÐµÐ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55" b="39784"/>
          <a:stretch/>
        </p:blipFill>
        <p:spPr bwMode="auto">
          <a:xfrm>
            <a:off x="0" y="-101600"/>
            <a:ext cx="12192000" cy="24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451429"/>
            <a:ext cx="12255283" cy="85634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681" y="1521602"/>
            <a:ext cx="12085320" cy="6155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Проект </a:t>
            </a:r>
            <a:r>
              <a:rPr lang="ru-RU" sz="34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«</a:t>
            </a:r>
            <a:r>
              <a:rPr lang="ru-RU" sz="3400" b="1" dirty="0" err="1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Взаимообучение</a:t>
            </a:r>
            <a:r>
              <a:rPr lang="ru-RU" sz="34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школ – 2019» - «Гостеприимные школы» </a:t>
            </a:r>
            <a:endParaRPr lang="ru-RU" sz="3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7085" y="4244065"/>
            <a:ext cx="6371771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СОШ № 92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СОШ № 101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ЭмЛИ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№ 29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0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0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7802" y="2307770"/>
            <a:ext cx="1524000" cy="1524000"/>
          </a:xfrm>
          <a:prstGeom prst="ellipse">
            <a:avLst/>
          </a:prstGeom>
          <a:solidFill>
            <a:srgbClr val="0C8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Arial Narrow" panose="020B0606020202030204" pitchFamily="34" charset="0"/>
              </a:rPr>
              <a:t>5</a:t>
            </a:r>
            <a:endParaRPr lang="ru-RU" sz="8000" b="1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65085" y="2586268"/>
            <a:ext cx="6096000" cy="10395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8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круглых столов </a:t>
            </a:r>
          </a:p>
          <a:p>
            <a:pPr algn="just">
              <a:lnSpc>
                <a:spcPct val="115000"/>
              </a:lnSpc>
            </a:pPr>
            <a:r>
              <a:rPr lang="ru-RU" sz="28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(субботний завтрак)</a:t>
            </a:r>
            <a:endParaRPr lang="ru-RU" sz="2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485" y="3905238"/>
            <a:ext cx="6096000" cy="271151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0C867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Опытом </a:t>
            </a:r>
            <a:r>
              <a:rPr lang="ru-RU" sz="2800" b="1" dirty="0" smtClean="0">
                <a:solidFill>
                  <a:srgbClr val="0C867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поделились: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Лингвистический </a:t>
            </a:r>
            <a:r>
              <a:rPr lang="ru-RU" sz="2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лицей  №</a:t>
            </a: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25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СОШ №42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СЭЛ №45</a:t>
            </a:r>
            <a:endParaRPr lang="ru-RU" sz="2400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СОШ </a:t>
            </a:r>
            <a:r>
              <a:rPr lang="ru-RU" sz="2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</a:t>
            </a: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74 </a:t>
            </a:r>
            <a:r>
              <a:rPr lang="ru-RU" sz="2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Цифровая реальность: шаг в </a:t>
            </a:r>
            <a:r>
              <a:rPr lang="ru-RU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будущее»</a:t>
            </a:r>
            <a:endParaRPr lang="ru-RU" sz="2000" dirty="0" smtClean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Школа «Гармония»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76682" y="2344057"/>
            <a:ext cx="1524000" cy="1524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Arial Narrow" panose="020B0606020202030204" pitchFamily="34" charset="0"/>
              </a:rPr>
              <a:t>6</a:t>
            </a:r>
            <a:endParaRPr lang="ru-RU" sz="8000" b="1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23037" y="2586268"/>
            <a:ext cx="4234979" cy="90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встреч </a:t>
            </a:r>
            <a:r>
              <a:rPr lang="ru-RU" sz="2400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взаимообучения</a:t>
            </a:r>
            <a:r>
              <a:rPr lang="ru-RU" sz="24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с опытом работы управленческих команд</a:t>
            </a:r>
            <a:endParaRPr lang="ru-RU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20414" y="4239155"/>
            <a:ext cx="288108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СОШ № 69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СЭЛ № 45</a:t>
            </a:r>
          </a:p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ИТ-лицей № 24 </a:t>
            </a:r>
            <a:endParaRPr lang="ru-RU" sz="3200" dirty="0">
              <a:solidFill>
                <a:srgbClr val="000000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80835" y="4291693"/>
            <a:ext cx="2041" cy="1735552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799285" y="4244065"/>
            <a:ext cx="2041" cy="1735552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396424" y="2418446"/>
            <a:ext cx="1281789" cy="128178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796190" y="2460845"/>
            <a:ext cx="1281789" cy="128178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03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"/>
          <p:cNvGrpSpPr/>
          <p:nvPr/>
        </p:nvGrpSpPr>
        <p:grpSpPr>
          <a:xfrm>
            <a:off x="3048001" y="-7989"/>
            <a:ext cx="9144000" cy="6865989"/>
            <a:chOff x="2836482" y="-146731"/>
            <a:chExt cx="6816328" cy="4509121"/>
          </a:xfrm>
        </p:grpSpPr>
        <p:grpSp>
          <p:nvGrpSpPr>
            <p:cNvPr id="4" name="Группа 7176"/>
            <p:cNvGrpSpPr/>
            <p:nvPr/>
          </p:nvGrpSpPr>
          <p:grpSpPr>
            <a:xfrm>
              <a:off x="2836482" y="-146731"/>
              <a:ext cx="6816328" cy="4509121"/>
              <a:chOff x="2168308" y="-385485"/>
              <a:chExt cx="7594196" cy="4702904"/>
            </a:xfrm>
          </p:grpSpPr>
          <p:pic>
            <p:nvPicPr>
              <p:cNvPr id="5" name="Picture 2" descr="http://ajc.su/wp-content/uploads/1204/map_r_b.jpg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 bwMode="auto">
              <a:xfrm>
                <a:off x="2168308" y="-385485"/>
                <a:ext cx="7594196" cy="4702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3" descr="C:\Users\makarova_ov\Pictures\Ижевск\Gerb_Izhevsk.pn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674" y="1387742"/>
                <a:ext cx="335547" cy="404335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Прямая со стрелкой 6"/>
              <p:cNvCxnSpPr>
                <a:stCxn id="14" idx="6"/>
              </p:cNvCxnSpPr>
              <p:nvPr/>
            </p:nvCxnSpPr>
            <p:spPr>
              <a:xfrm>
                <a:off x="4643992" y="2204864"/>
                <a:ext cx="288048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/>
              <p:cNvCxnSpPr>
                <a:stCxn id="14" idx="2"/>
              </p:cNvCxnSpPr>
              <p:nvPr/>
            </p:nvCxnSpPr>
            <p:spPr>
              <a:xfrm flipH="1" flipV="1">
                <a:off x="2963392" y="1628800"/>
                <a:ext cx="1536600" cy="5760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/>
              <p:cNvCxnSpPr>
                <a:stCxn id="14" idx="5"/>
              </p:cNvCxnSpPr>
              <p:nvPr/>
            </p:nvCxnSpPr>
            <p:spPr>
              <a:xfrm>
                <a:off x="4622904" y="2255781"/>
                <a:ext cx="649894" cy="30912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/>
              <p:cNvCxnSpPr>
                <a:stCxn id="14" idx="4"/>
              </p:cNvCxnSpPr>
              <p:nvPr/>
            </p:nvCxnSpPr>
            <p:spPr>
              <a:xfrm>
                <a:off x="4571992" y="2276872"/>
                <a:ext cx="50912" cy="4314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>
                <a:stCxn id="14" idx="6"/>
              </p:cNvCxnSpPr>
              <p:nvPr/>
            </p:nvCxnSpPr>
            <p:spPr>
              <a:xfrm flipH="1">
                <a:off x="3995936" y="2204864"/>
                <a:ext cx="648056" cy="9309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/>
              <p:cNvCxnSpPr>
                <a:stCxn id="14" idx="1"/>
              </p:cNvCxnSpPr>
              <p:nvPr/>
            </p:nvCxnSpPr>
            <p:spPr>
              <a:xfrm flipH="1" flipV="1">
                <a:off x="2915816" y="466410"/>
                <a:ext cx="1605264" cy="16875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4434792" y="1785167"/>
                <a:ext cx="1256020" cy="36157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ts val="1733"/>
                  </a:lnSpc>
                </a:pPr>
                <a:r>
                  <a:rPr lang="ru-RU" sz="19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ИЖЕВСК</a:t>
                </a:r>
                <a:endParaRPr lang="ru-RU" sz="19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4499992" y="2132856"/>
                <a:ext cx="144000" cy="1440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15" name="Прямая со стрелкой 14"/>
            <p:cNvCxnSpPr/>
            <p:nvPr/>
          </p:nvCxnSpPr>
          <p:spPr>
            <a:xfrm flipH="1">
              <a:off x="4476910" y="2385701"/>
              <a:ext cx="461135" cy="4136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284"/>
          <p:cNvSpPr/>
          <p:nvPr/>
        </p:nvSpPr>
        <p:spPr>
          <a:xfrm>
            <a:off x="3200401" y="6278880"/>
            <a:ext cx="2270760" cy="563880"/>
          </a:xfrm>
          <a:prstGeom prst="homePlate">
            <a:avLst>
              <a:gd name="adj" fmla="val 30129"/>
            </a:avLst>
          </a:prstGeom>
          <a:solidFill>
            <a:srgbClr val="B279A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/>
            <a:r>
              <a:rPr lang="ru-RU" sz="2700" b="1" dirty="0" smtClean="0">
                <a:solidFill>
                  <a:srgbClr val="FFFFFF"/>
                </a:solidFill>
                <a:ea typeface="Roboto Condensed"/>
                <a:cs typeface="Roboto Condensed"/>
                <a:sym typeface="Roboto Condensed"/>
              </a:rPr>
              <a:t>ПОСЕТИЛ</a:t>
            </a:r>
            <a:endParaRPr lang="en" sz="2700" b="1" dirty="0">
              <a:solidFill>
                <a:srgbClr val="FFFFFF"/>
              </a:solidFill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" name="Shape 285"/>
          <p:cNvSpPr/>
          <p:nvPr/>
        </p:nvSpPr>
        <p:spPr>
          <a:xfrm>
            <a:off x="6009963" y="6355080"/>
            <a:ext cx="2387277" cy="487680"/>
          </a:xfrm>
          <a:prstGeom prst="chevron">
            <a:avLst>
              <a:gd name="adj" fmla="val 29853"/>
            </a:avLst>
          </a:prstGeom>
          <a:solidFill>
            <a:srgbClr val="B279A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/>
            <a:r>
              <a:rPr lang="ru-RU" sz="2700" b="1" dirty="0" smtClean="0">
                <a:solidFill>
                  <a:srgbClr val="FFFFFF"/>
                </a:solidFill>
                <a:ea typeface="Roboto Condensed"/>
                <a:cs typeface="Roboto Condensed"/>
                <a:sym typeface="Roboto Condensed"/>
              </a:rPr>
              <a:t>ПОНЯЛ</a:t>
            </a:r>
            <a:endParaRPr lang="en" sz="2700" b="1" dirty="0">
              <a:solidFill>
                <a:srgbClr val="FFFFFF"/>
              </a:solidFill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" name="Shape 286"/>
          <p:cNvSpPr/>
          <p:nvPr/>
        </p:nvSpPr>
        <p:spPr>
          <a:xfrm>
            <a:off x="8961020" y="6355080"/>
            <a:ext cx="2910940" cy="487680"/>
          </a:xfrm>
          <a:prstGeom prst="chevron">
            <a:avLst>
              <a:gd name="adj" fmla="val 29853"/>
            </a:avLst>
          </a:prstGeom>
          <a:solidFill>
            <a:srgbClr val="B279A8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/>
            <a:r>
              <a:rPr lang="ru-RU" sz="2700" b="1" dirty="0" smtClean="0">
                <a:solidFill>
                  <a:srgbClr val="FFFFFF"/>
                </a:solidFill>
                <a:ea typeface="Roboto Condensed"/>
                <a:cs typeface="Roboto Condensed"/>
                <a:sym typeface="Roboto Condensed"/>
              </a:rPr>
              <a:t>ПРИМЕНИЛ</a:t>
            </a:r>
            <a:endParaRPr lang="en" sz="2700" b="1" dirty="0">
              <a:solidFill>
                <a:srgbClr val="FFFFFF"/>
              </a:solidFill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11500" y="0"/>
            <a:ext cx="9080500" cy="914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335781" y="274320"/>
            <a:ext cx="68833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«Эффективный руководитель»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70483" y="5181600"/>
            <a:ext cx="4691797" cy="892552"/>
          </a:xfrm>
          <a:prstGeom prst="rect">
            <a:avLst/>
          </a:prstGeom>
          <a:solidFill>
            <a:srgbClr val="B279A8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Более 50 руководителей 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образовательных организаций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8704" y="5181600"/>
            <a:ext cx="3500256" cy="892552"/>
          </a:xfrm>
          <a:prstGeom prst="rect">
            <a:avLst/>
          </a:prstGeom>
          <a:solidFill>
            <a:srgbClr val="B279A8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Обучение и стажировки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60916" y="1318230"/>
            <a:ext cx="6964680" cy="523220"/>
          </a:xfrm>
          <a:prstGeom prst="rect">
            <a:avLst/>
          </a:prstGeom>
          <a:solidFill>
            <a:srgbClr val="B279A8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Современные управленческие практики</a:t>
            </a:r>
          </a:p>
        </p:txBody>
      </p:sp>
      <p:sp>
        <p:nvSpPr>
          <p:cNvPr id="28" name="Shape 285"/>
          <p:cNvSpPr/>
          <p:nvPr/>
        </p:nvSpPr>
        <p:spPr>
          <a:xfrm>
            <a:off x="7370483" y="37981"/>
            <a:ext cx="4691797" cy="442198"/>
          </a:xfrm>
          <a:prstGeom prst="chevron">
            <a:avLst>
              <a:gd name="adj" fmla="val 29853"/>
            </a:avLst>
          </a:prstGeom>
          <a:solidFill>
            <a:srgbClr val="E170B4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algn="ctr"/>
            <a:r>
              <a:rPr lang="en-US" sz="2700" b="1" dirty="0" err="1" smtClean="0">
                <a:solidFill>
                  <a:srgbClr val="FFFFFF"/>
                </a:solidFill>
                <a:ea typeface="Roboto Condensed"/>
                <a:cs typeface="Roboto Condensed"/>
                <a:sym typeface="Roboto Condensed"/>
              </a:rPr>
              <a:t>ReSart</a:t>
            </a:r>
            <a:r>
              <a:rPr lang="ru-RU" sz="2700" b="1" dirty="0" smtClean="0">
                <a:solidFill>
                  <a:srgbClr val="FFFFFF"/>
                </a:solidFill>
                <a:ea typeface="Roboto Condensed"/>
                <a:cs typeface="Roboto Condensed"/>
                <a:sym typeface="Roboto Condensed"/>
              </a:rPr>
              <a:t>-руководителей ОУ</a:t>
            </a:r>
            <a:endParaRPr lang="en" sz="2700" b="1" dirty="0">
              <a:solidFill>
                <a:srgbClr val="FFFFFF"/>
              </a:solidFill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17" t="21064" r="9375"/>
          <a:stretch/>
        </p:blipFill>
        <p:spPr>
          <a:xfrm>
            <a:off x="27855" y="25621"/>
            <a:ext cx="3081106" cy="22741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66" y="2367515"/>
            <a:ext cx="3046976" cy="22832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7" r="43231" b="60080"/>
          <a:stretch/>
        </p:blipFill>
        <p:spPr>
          <a:xfrm>
            <a:off x="15240" y="4650716"/>
            <a:ext cx="3114600" cy="21589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488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29300" y="2222277"/>
            <a:ext cx="6019800" cy="31688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2012727"/>
            <a:ext cx="5272314" cy="3416523"/>
          </a:xfrm>
          <a:prstGeom prst="rect">
            <a:avLst/>
          </a:prstGeom>
          <a:solidFill>
            <a:schemeClr val="bg1"/>
          </a:solidFill>
          <a:ln>
            <a:solidFill>
              <a:srgbClr val="0C867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ÐÐ°ÑÑÐ¸Ð½ÐºÐ¸ Ð¿Ð¾ Ð·Ð°Ð¿ÑÐ¾ÑÑ Ð¿Ð¾Ð²ÑÑÐµÐ½Ð¸Ðµ ÐºÐ²Ð°Ð»Ð¸ÑÐ¸ÐºÐ°ÑÐ¸Ð¸ ÑÑÐ¸ÑÐµÐ»ÐµÐ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55" b="39784"/>
          <a:stretch/>
        </p:blipFill>
        <p:spPr bwMode="auto">
          <a:xfrm>
            <a:off x="0" y="-101600"/>
            <a:ext cx="12192000" cy="24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35380"/>
            <a:ext cx="12192000" cy="738052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19200"/>
            <a:ext cx="1197428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Аттестация </a:t>
            </a:r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руководителей образовательных организаций</a:t>
            </a:r>
            <a:endParaRPr lang="ru-RU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2450" y="3314688"/>
            <a:ext cx="34099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C867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Тестирование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0" y="2110741"/>
            <a:ext cx="4934278" cy="1256210"/>
            <a:chOff x="277802" y="2455681"/>
            <a:chExt cx="5339227" cy="15240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30514" y="2673396"/>
              <a:ext cx="4586515" cy="1161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277802" y="2455681"/>
              <a:ext cx="1524000" cy="1524000"/>
            </a:xfrm>
            <a:prstGeom prst="ellipse">
              <a:avLst/>
            </a:prstGeom>
            <a:solidFill>
              <a:srgbClr val="0C86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latin typeface="Arial Narrow" panose="020B0606020202030204" pitchFamily="34" charset="0"/>
                </a:rPr>
                <a:t>1</a:t>
              </a:r>
              <a:endParaRPr lang="ru-RU" sz="8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396424" y="2566356"/>
              <a:ext cx="1281789" cy="1281789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141503" y="2190749"/>
            <a:ext cx="5128478" cy="1201057"/>
            <a:chOff x="5676682" y="2344057"/>
            <a:chExt cx="6003689" cy="1524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560457" y="2512332"/>
              <a:ext cx="5119914" cy="1161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5676682" y="2344057"/>
              <a:ext cx="1524000" cy="152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latin typeface="Arial Narrow" panose="020B0606020202030204" pitchFamily="34" charset="0"/>
                </a:rPr>
                <a:t>2</a:t>
              </a:r>
              <a:endParaRPr lang="ru-RU" sz="8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5796190" y="2460845"/>
              <a:ext cx="1281789" cy="1281789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096000" y="3299448"/>
            <a:ext cx="6096000" cy="5439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C867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Собеседование</a:t>
            </a: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34317" y="3816898"/>
            <a:ext cx="5051843" cy="768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Основные положения программы развития образовательного учреждения</a:t>
            </a:r>
            <a:endParaRPr lang="ru-RU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80037" y="4506508"/>
            <a:ext cx="5051843" cy="768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Отчет о реализации программы развития образовательного учреждения</a:t>
            </a:r>
            <a:endParaRPr lang="ru-RU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0727" y="3820708"/>
            <a:ext cx="5051843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2017</a:t>
            </a: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год -  6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человек</a:t>
            </a:r>
            <a:endParaRPr lang="ru-RU" sz="20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8601" y="4205518"/>
            <a:ext cx="481964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2018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год – 22 человека </a:t>
            </a:r>
            <a:endParaRPr lang="ru-RU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6917" y="4571278"/>
            <a:ext cx="5051843" cy="768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2019 год (1 поток)  - 22 человека</a:t>
            </a:r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2019 год (2 поток) – 18 человек</a:t>
            </a:r>
            <a:endParaRPr lang="ru-RU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6945" y="2323378"/>
            <a:ext cx="2371635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этап</a:t>
            </a:r>
            <a:endParaRPr lang="ru-RU" sz="3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66927" y="2430058"/>
            <a:ext cx="204956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0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этап</a:t>
            </a:r>
            <a:endParaRPr lang="ru-RU" sz="3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5878830"/>
            <a:ext cx="12192000" cy="738052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924550"/>
            <a:ext cx="121920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2019-2020 </a:t>
            </a:r>
            <a:r>
              <a:rPr lang="ru-RU" sz="32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уч</a:t>
            </a:r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год. Создание межрайонных советов руководителей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3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677" y="18420"/>
            <a:ext cx="12228677" cy="1810380"/>
          </a:xfrm>
          <a:prstGeom prst="rect">
            <a:avLst/>
          </a:prstGeom>
          <a:solidFill>
            <a:srgbClr val="0A68AB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05250" y="0"/>
            <a:ext cx="78996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altLang="ru-RU" sz="800" b="1" dirty="0" smtClean="0">
              <a:solidFill>
                <a:srgbClr val="ED553B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  <a:sym typeface="Arial" charset="0"/>
            </a:endParaRPr>
          </a:p>
          <a:p>
            <a:pPr indent="-45720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altLang="ru-RU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  <a:sym typeface="Arial" charset="0"/>
              </a:rPr>
              <a:t>Проект «Интеграция разных уровней образования </a:t>
            </a:r>
            <a:endParaRPr lang="en-US" altLang="ru-RU" sz="26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  <a:sym typeface="Arial" charset="0"/>
            </a:endParaRPr>
          </a:p>
          <a:p>
            <a:pPr indent="-457200"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r>
              <a:rPr lang="ru-RU" altLang="ru-RU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0"/>
                <a:sym typeface="Arial" charset="0"/>
              </a:rPr>
              <a:t>для достижения высоких образовательных результатов» </a:t>
            </a:r>
            <a:endParaRPr lang="ru-RU" altLang="ru-RU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  <a:sym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05400" y="2493043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Медицинский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класс (</a:t>
            </a:r>
            <a:r>
              <a:rPr lang="ru-RU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медколледж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) – 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школы 14.25,30,42,74,80,83 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6838" y="3494989"/>
            <a:ext cx="8195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Инженерный 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класс (</a:t>
            </a:r>
            <a:r>
              <a:rPr lang="ru-RU" altLang="ru-RU" sz="2400" b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Кванториум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) – </a:t>
            </a:r>
          </a:p>
          <a:p>
            <a:pPr algn="ctr"/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школы 41, 25, 89, 56, 46, 42, 20, 41, 25 </a:t>
            </a:r>
          </a:p>
          <a:p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 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sym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27915" y="4663280"/>
            <a:ext cx="7104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Биоинженерный 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класс - школа 25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sym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57649" y="5540475"/>
            <a:ext cx="8134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Инженерно-технологический 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класс (</a:t>
            </a:r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ДД(Ю)Т) – </a:t>
            </a:r>
          </a:p>
          <a:p>
            <a:pPr algn="ctr"/>
            <a:r>
              <a:rPr lang="ru-RU" altLang="ru-RU" sz="2400" b="1" dirty="0" smtClean="0">
                <a:latin typeface="Cambria" panose="02040503050406030204" pitchFamily="18" charset="0"/>
                <a:ea typeface="Cambria" panose="02040503050406030204" pitchFamily="18" charset="0"/>
                <a:sym typeface="Arial" charset="0"/>
              </a:rPr>
              <a:t>школы 14,20,56,74 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sym typeface="Arial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067300" y="1981200"/>
            <a:ext cx="6534150" cy="297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Агрокласс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24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ИжГСХА</a:t>
            </a:r>
            <a:r>
              <a:rPr 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«ТАУ») – школа 83</a:t>
            </a:r>
            <a:endParaRPr 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http://nest.moscow/images/family/kids/education/profile/profile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41" r="53230"/>
          <a:stretch/>
        </p:blipFill>
        <p:spPr bwMode="auto">
          <a:xfrm>
            <a:off x="-32741" y="0"/>
            <a:ext cx="386179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5708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7095862" y="2758828"/>
            <a:ext cx="4836720" cy="3705881"/>
          </a:xfrm>
          <a:prstGeom prst="rect">
            <a:avLst/>
          </a:prstGeom>
          <a:solidFill>
            <a:srgbClr val="892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36" tIns="47719" rIns="95436" bIns="47719"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1021842"/>
            <a:ext cx="12159125" cy="4879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85591" y="1679415"/>
            <a:ext cx="4512501" cy="363112"/>
          </a:xfrm>
          <a:prstGeom prst="rect">
            <a:avLst/>
          </a:prstGeom>
          <a:solidFill>
            <a:srgbClr val="892795"/>
          </a:solidFill>
        </p:spPr>
        <p:txBody>
          <a:bodyPr wrap="square" lIns="95436" tIns="47719" rIns="95436" bIns="47719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ШЕСТИДНЕВНАЯ УЧЕБНАЯ НЕДЕЛЯ</a:t>
            </a:r>
            <a:endParaRPr lang="ru-RU" sz="17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773" y="3131746"/>
            <a:ext cx="9438632" cy="388758"/>
          </a:xfrm>
          <a:prstGeom prst="rect">
            <a:avLst/>
          </a:prstGeom>
        </p:spPr>
        <p:txBody>
          <a:bodyPr wrap="square" lIns="95436" tIns="47719" rIns="95436" bIns="47719">
            <a:spAutoFit/>
          </a:bodyPr>
          <a:lstStyle/>
          <a:p>
            <a:r>
              <a:rPr lang="ru-RU" sz="1900" dirty="0">
                <a:solidFill>
                  <a:srgbClr val="892795"/>
                </a:solidFill>
                <a:latin typeface="Franklin Gothic Medium Cond" panose="020B0606030402020204" pitchFamily="34" charset="0"/>
              </a:rPr>
              <a:t>УВЕЛИЧЕНИЕ КОЛИЧЕСТВА ЧАСОВ </a:t>
            </a:r>
            <a:r>
              <a:rPr lang="ru-RU" sz="1900" dirty="0">
                <a:latin typeface="Franklin Gothic Medium Cond" panose="020B0606030402020204" pitchFamily="34" charset="0"/>
              </a:rPr>
              <a:t>ПО ХИМИИ, БИОЛОГИИ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8774" y="3716801"/>
            <a:ext cx="6270393" cy="973533"/>
          </a:xfrm>
          <a:prstGeom prst="rect">
            <a:avLst/>
          </a:prstGeom>
        </p:spPr>
        <p:txBody>
          <a:bodyPr wrap="square" lIns="95436" tIns="47719" rIns="95436" bIns="47719">
            <a:spAutoFit/>
          </a:bodyPr>
          <a:lstStyle/>
          <a:p>
            <a:r>
              <a:rPr lang="ru-RU" sz="1900" dirty="0">
                <a:solidFill>
                  <a:srgbClr val="892795"/>
                </a:solidFill>
                <a:latin typeface="Franklin Gothic Medium Cond" panose="020B0606030402020204" pitchFamily="34" charset="0"/>
              </a:rPr>
              <a:t>ПРОФЕССИОНАЛЬНОЕ ОБУЧЕНИЕ </a:t>
            </a:r>
            <a:r>
              <a:rPr lang="ru-RU" sz="1900" dirty="0">
                <a:latin typeface="Franklin Gothic Medium Cond" panose="020B0606030402020204" pitchFamily="34" charset="0"/>
              </a:rPr>
              <a:t>В РЕСПУБЛИКАНСКОМ МЕДИЦИНСКОМ КОЛЛЕДЖЕ (СВИДЕТЕЛЬСТВО ПО НАПРАВЛЕНИЮ «МЛАДШАЯ МЕДИЦИНСКАЯ СЕСТРА»)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774" y="5491176"/>
            <a:ext cx="6487087" cy="973533"/>
          </a:xfrm>
          <a:prstGeom prst="rect">
            <a:avLst/>
          </a:prstGeom>
        </p:spPr>
        <p:txBody>
          <a:bodyPr wrap="square" lIns="95436" tIns="47719" rIns="95436" bIns="47719">
            <a:spAutoFit/>
          </a:bodyPr>
          <a:lstStyle/>
          <a:p>
            <a:r>
              <a:rPr lang="ru-RU" sz="1900" dirty="0">
                <a:solidFill>
                  <a:srgbClr val="892795"/>
                </a:solidFill>
                <a:latin typeface="Franklin Gothic Medium Cond" panose="020B0606030402020204" pitchFamily="34" charset="0"/>
              </a:rPr>
              <a:t>ЭЛЕКТИВНЫЕ КУРСЫ: </a:t>
            </a:r>
            <a:r>
              <a:rPr lang="ru-RU" sz="1900" dirty="0" smtClean="0">
                <a:latin typeface="Franklin Gothic Medium Cond" panose="020B0606030402020204" pitchFamily="34" charset="0"/>
              </a:rPr>
              <a:t>«</a:t>
            </a:r>
            <a:r>
              <a:rPr lang="ru-RU" sz="1900" dirty="0">
                <a:latin typeface="Franklin Gothic Medium Cond" panose="020B0606030402020204" pitchFamily="34" charset="0"/>
              </a:rPr>
              <a:t>Основы медицинских знаний», </a:t>
            </a:r>
            <a:endParaRPr lang="ru-RU" sz="1900" dirty="0" smtClean="0">
              <a:latin typeface="Franklin Gothic Medium Cond" panose="020B0606030402020204" pitchFamily="34" charset="0"/>
            </a:endParaRPr>
          </a:p>
          <a:p>
            <a:r>
              <a:rPr lang="ru-RU" sz="1900" dirty="0" smtClean="0">
                <a:latin typeface="Franklin Gothic Medium Cond" panose="020B0606030402020204" pitchFamily="34" charset="0"/>
              </a:rPr>
              <a:t>«</a:t>
            </a:r>
            <a:r>
              <a:rPr lang="ru-RU" sz="1900" dirty="0">
                <a:latin typeface="Franklin Gothic Medium Cond" panose="020B0606030402020204" pitchFamily="34" charset="0"/>
              </a:rPr>
              <a:t>Практикум по микробиологии», </a:t>
            </a:r>
            <a:r>
              <a:rPr lang="ru-RU" sz="1900" dirty="0" smtClean="0">
                <a:latin typeface="Franklin Gothic Medium Cond" panose="020B0606030402020204" pitchFamily="34" charset="0"/>
              </a:rPr>
              <a:t>«Основы </a:t>
            </a:r>
            <a:r>
              <a:rPr lang="ru-RU" sz="1900" dirty="0">
                <a:latin typeface="Franklin Gothic Medium Cond" panose="020B0606030402020204" pitchFamily="34" charset="0"/>
              </a:rPr>
              <a:t>физиологии и анатомии», </a:t>
            </a:r>
            <a:r>
              <a:rPr lang="ru-RU" sz="1900" dirty="0" smtClean="0">
                <a:latin typeface="Franklin Gothic Medium Cond" panose="020B0606030402020204" pitchFamily="34" charset="0"/>
              </a:rPr>
              <a:t>«</a:t>
            </a:r>
            <a:r>
              <a:rPr lang="ru-RU" sz="1900" dirty="0">
                <a:latin typeface="Franklin Gothic Medium Cond" panose="020B0606030402020204" pitchFamily="34" charset="0"/>
              </a:rPr>
              <a:t>Функциональные системы человека», </a:t>
            </a:r>
            <a:r>
              <a:rPr lang="ru-RU" sz="1900" dirty="0" smtClean="0">
                <a:latin typeface="Franklin Gothic Medium Cond" panose="020B0606030402020204" pitchFamily="34" charset="0"/>
              </a:rPr>
              <a:t>«</a:t>
            </a:r>
            <a:r>
              <a:rPr lang="ru-RU" sz="1900" dirty="0">
                <a:latin typeface="Franklin Gothic Medium Cond" panose="020B0606030402020204" pitchFamily="34" charset="0"/>
              </a:rPr>
              <a:t>Оказание первой помощи»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3736" y="4925927"/>
            <a:ext cx="9108025" cy="388758"/>
          </a:xfrm>
          <a:prstGeom prst="rect">
            <a:avLst/>
          </a:prstGeom>
        </p:spPr>
        <p:txBody>
          <a:bodyPr wrap="square" lIns="95436" tIns="47719" rIns="95436" bIns="47719">
            <a:spAutoFit/>
          </a:bodyPr>
          <a:lstStyle/>
          <a:p>
            <a:r>
              <a:rPr lang="ru-RU" sz="1900" dirty="0">
                <a:solidFill>
                  <a:srgbClr val="892795"/>
                </a:solidFill>
                <a:latin typeface="Franklin Gothic Medium Cond" panose="020B0606030402020204" pitchFamily="34" charset="0"/>
              </a:rPr>
              <a:t>ПРАКТИКА</a:t>
            </a:r>
            <a:r>
              <a:rPr lang="ru-RU" sz="1900" dirty="0">
                <a:latin typeface="Franklin Gothic Medium Cond" panose="020B0606030402020204" pitchFamily="34" charset="0"/>
              </a:rPr>
              <a:t> В УЧРЕЖДЕНИЯХ ЗДРАВООХРАНЕНИЯ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54335"/>
            <a:ext cx="7152117" cy="1580727"/>
          </a:xfrm>
          <a:prstGeom prst="rect">
            <a:avLst/>
          </a:prstGeom>
          <a:solidFill>
            <a:srgbClr val="8927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36" tIns="47719" rIns="95436" bIns="47719"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10658" y="974185"/>
            <a:ext cx="1319119" cy="547777"/>
          </a:xfrm>
          <a:prstGeom prst="rect">
            <a:avLst/>
          </a:prstGeom>
          <a:noFill/>
        </p:spPr>
        <p:txBody>
          <a:bodyPr wrap="none" lIns="95436" tIns="47719" rIns="95436" bIns="47719" rtlCol="0">
            <a:spAutoFit/>
          </a:bodyPr>
          <a:lstStyle/>
          <a:p>
            <a:r>
              <a:rPr lang="ru-RU" sz="29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ШКОЛЫ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1500"/>
                    </a14:imgEffect>
                    <a14:imgEffect>
                      <a14:saturation sat="172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7163" y="1483819"/>
            <a:ext cx="1206111" cy="92036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285591" y="2212197"/>
            <a:ext cx="4510704" cy="363112"/>
          </a:xfrm>
          <a:prstGeom prst="rect">
            <a:avLst/>
          </a:prstGeom>
          <a:solidFill>
            <a:srgbClr val="892795"/>
          </a:solidFill>
        </p:spPr>
        <p:txBody>
          <a:bodyPr wrap="square" lIns="95436" tIns="47719" rIns="95436" bIns="47719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СУББОТА – ПРОФЕССИОНАЛЬНОЕ ОБУЧЕНИЕ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-33502" y="12554"/>
            <a:ext cx="12225503" cy="792359"/>
          </a:xfrm>
          <a:prstGeom prst="rect">
            <a:avLst/>
          </a:prstGeom>
          <a:solidFill>
            <a:srgbClr val="892795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273276" y="1012110"/>
            <a:ext cx="1347331" cy="511868"/>
          </a:xfrm>
          <a:prstGeom prst="rect">
            <a:avLst/>
          </a:prstGeom>
          <a:solidFill>
            <a:srgbClr val="892795"/>
          </a:solidFill>
        </p:spPr>
        <p:txBody>
          <a:bodyPr wrap="square" lIns="95436" tIns="47719" rIns="95436" bIns="47719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8 класс</a:t>
            </a:r>
            <a:endParaRPr lang="ru-RU" sz="2700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43606" y="-61876"/>
            <a:ext cx="1200981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Проект «Медицинский класс»</a:t>
            </a:r>
            <a:endParaRPr lang="ru-RU" sz="48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335360" y="3056805"/>
            <a:ext cx="7216" cy="3540548"/>
          </a:xfrm>
          <a:prstGeom prst="line">
            <a:avLst/>
          </a:prstGeom>
          <a:ln w="76200">
            <a:solidFill>
              <a:srgbClr val="892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71996" y="1057332"/>
            <a:ext cx="3428558" cy="373369"/>
          </a:xfrm>
          <a:prstGeom prst="rect">
            <a:avLst/>
          </a:prstGeom>
          <a:noFill/>
        </p:spPr>
        <p:txBody>
          <a:bodyPr wrap="none" lIns="95436" tIns="47719" rIns="95436" bIns="47719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ИЖЕВСК - № 14</a:t>
            </a:r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, 25, </a:t>
            </a:r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42, 74, </a:t>
            </a:r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80, РЛИ  </a:t>
            </a:r>
            <a:endParaRPr lang="ru-RU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88391" y="1605035"/>
            <a:ext cx="1492259" cy="373369"/>
          </a:xfrm>
          <a:prstGeom prst="rect">
            <a:avLst/>
          </a:prstGeom>
          <a:noFill/>
        </p:spPr>
        <p:txBody>
          <a:bodyPr wrap="none" lIns="95436" tIns="47719" rIns="95436" bIns="47719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САРАПУЛ - </a:t>
            </a:r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№ </a:t>
            </a:r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7</a:t>
            </a:r>
            <a:endParaRPr lang="ru-RU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88391" y="2069972"/>
            <a:ext cx="1359659" cy="373369"/>
          </a:xfrm>
          <a:prstGeom prst="rect">
            <a:avLst/>
          </a:prstGeom>
          <a:noFill/>
        </p:spPr>
        <p:txBody>
          <a:bodyPr wrap="none" lIns="95436" tIns="47719" rIns="95436" bIns="47719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МОЖГА - </a:t>
            </a:r>
            <a:r>
              <a:rPr lang="ru-RU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№ </a:t>
            </a:r>
            <a:r>
              <a:rPr lang="ru-RU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1</a:t>
            </a:r>
            <a:endParaRPr lang="ru-RU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076" name="Picture 4" descr="http://mosmetod.ru/files/FOTO/8U3A95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4783" y="1447800"/>
            <a:ext cx="2139577" cy="13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iur.ru/izh/s42_izh/pages/WP_20190406_0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624" b="8487"/>
          <a:stretch/>
        </p:blipFill>
        <p:spPr bwMode="auto">
          <a:xfrm>
            <a:off x="7263333" y="3153346"/>
            <a:ext cx="4501778" cy="29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5656" y="217056"/>
            <a:ext cx="1850639" cy="13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43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11019" y="1479765"/>
            <a:ext cx="3432720" cy="2093251"/>
          </a:xfrm>
          <a:prstGeom prst="rect">
            <a:avLst/>
          </a:prstGeom>
          <a:solidFill>
            <a:schemeClr val="bg1"/>
          </a:solidFill>
          <a:ln>
            <a:solidFill>
              <a:srgbClr val="7B4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Параллелограмм 3"/>
          <p:cNvSpPr/>
          <p:nvPr/>
        </p:nvSpPr>
        <p:spPr>
          <a:xfrm>
            <a:off x="0" y="0"/>
            <a:ext cx="12192000" cy="1364771"/>
          </a:xfrm>
          <a:prstGeom prst="parallelogram">
            <a:avLst>
              <a:gd name="adj" fmla="val 107315"/>
            </a:avLst>
          </a:prstGeom>
          <a:solidFill>
            <a:srgbClr val="46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" y="644691"/>
            <a:ext cx="11384225" cy="792088"/>
          </a:xfrm>
          <a:prstGeom prst="rect">
            <a:avLst/>
          </a:prstGeom>
        </p:spPr>
        <p:txBody>
          <a:bodyPr lIns="121917" tIns="60958" rIns="121917" bIns="60958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школ, </a:t>
            </a:r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220</a:t>
            </a:r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обучающихся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13453" y="1476392"/>
            <a:ext cx="3521347" cy="2096624"/>
          </a:xfrm>
          <a:prstGeom prst="rect">
            <a:avLst/>
          </a:prstGeom>
          <a:solidFill>
            <a:schemeClr val="bg1"/>
          </a:solidFill>
          <a:ln>
            <a:solidFill>
              <a:srgbClr val="FE9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544272" y="3909053"/>
            <a:ext cx="3216357" cy="2016224"/>
          </a:xfrm>
          <a:prstGeom prst="rect">
            <a:avLst/>
          </a:prstGeom>
          <a:solidFill>
            <a:schemeClr val="bg1"/>
          </a:solidFill>
          <a:ln>
            <a:solidFill>
              <a:srgbClr val="BD3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1536" y="1462815"/>
            <a:ext cx="3442203" cy="461708"/>
          </a:xfrm>
          <a:prstGeom prst="rect">
            <a:avLst/>
          </a:prstGeom>
          <a:solidFill>
            <a:srgbClr val="7B41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213454" y="1475003"/>
            <a:ext cx="3551717" cy="461708"/>
          </a:xfrm>
          <a:prstGeom prst="rect">
            <a:avLst/>
          </a:prstGeom>
          <a:solidFill>
            <a:srgbClr val="FE9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2" name="Группа 58"/>
          <p:cNvGrpSpPr/>
          <p:nvPr/>
        </p:nvGrpSpPr>
        <p:grpSpPr>
          <a:xfrm>
            <a:off x="397546" y="3981353"/>
            <a:ext cx="3298187" cy="1821398"/>
            <a:chOff x="226152" y="3118744"/>
            <a:chExt cx="2670900" cy="172819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26152" y="3118744"/>
              <a:ext cx="2663788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E73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33264" y="3118744"/>
              <a:ext cx="2663788" cy="346281"/>
            </a:xfrm>
            <a:prstGeom prst="rect">
              <a:avLst/>
            </a:prstGeom>
            <a:solidFill>
              <a:srgbClr val="AE7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13871" y="3120483"/>
              <a:ext cx="1873455" cy="350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МБОУ «СОШ № 89»</a:t>
              </a:r>
            </a:p>
          </p:txBody>
        </p:sp>
        <p:graphicFrame>
          <p:nvGraphicFramePr>
            <p:cNvPr id="33" name="Объект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168231119"/>
                </p:ext>
              </p:extLst>
            </p:nvPr>
          </p:nvGraphicFramePr>
          <p:xfrm>
            <a:off x="571140" y="3631583"/>
            <a:ext cx="756084" cy="757383"/>
          </p:xfrm>
          <a:graphic>
            <a:graphicData uri="http://schemas.openxmlformats.org/presentationml/2006/ole">
              <p:oleObj spid="_x0000_s1156" name="CorelDRAW" r:id="rId3" imgW="5440320" imgH="5443920" progId="">
                <p:embed/>
              </p:oleObj>
            </a:graphicData>
          </a:graphic>
        </p:graphicFrame>
        <p:graphicFrame>
          <p:nvGraphicFramePr>
            <p:cNvPr id="34" name="Объект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424986864"/>
                </p:ext>
              </p:extLst>
            </p:nvPr>
          </p:nvGraphicFramePr>
          <p:xfrm>
            <a:off x="1730540" y="3634636"/>
            <a:ext cx="753042" cy="754330"/>
          </p:xfrm>
          <a:graphic>
            <a:graphicData uri="http://schemas.openxmlformats.org/presentationml/2006/ole">
              <p:oleObj spid="_x0000_s1157" name="CorelDRAW" r:id="rId4" imgW="5460120" imgH="5464080" progId="">
                <p:embed/>
              </p:oleObj>
            </a:graphicData>
          </a:graphic>
        </p:graphicFrame>
        <p:sp>
          <p:nvSpPr>
            <p:cNvPr id="45" name="Прямоугольник 44"/>
            <p:cNvSpPr/>
            <p:nvPr/>
          </p:nvSpPr>
          <p:spPr>
            <a:xfrm>
              <a:off x="347371" y="4447319"/>
              <a:ext cx="1203622" cy="3650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ИТ-</a:t>
              </a:r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квантум</a:t>
              </a:r>
              <a:endParaRPr lang="ru-RU" sz="19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477608" y="4454798"/>
              <a:ext cx="1278494" cy="365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VR/AR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59"/>
          <p:cNvGrpSpPr/>
          <p:nvPr/>
        </p:nvGrpSpPr>
        <p:grpSpPr>
          <a:xfrm>
            <a:off x="4460357" y="3961306"/>
            <a:ext cx="3321929" cy="1915968"/>
            <a:chOff x="3196677" y="3108593"/>
            <a:chExt cx="2712333" cy="173834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196677" y="3118744"/>
              <a:ext cx="2663788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6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203789" y="3118744"/>
              <a:ext cx="2663788" cy="346281"/>
            </a:xfrm>
            <a:prstGeom prst="rect">
              <a:avLst/>
            </a:prstGeom>
            <a:solidFill>
              <a:srgbClr val="FE766A"/>
            </a:solidFill>
            <a:ln>
              <a:solidFill>
                <a:srgbClr val="FE76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17742" y="3108593"/>
              <a:ext cx="1794683" cy="335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МБОУ </a:t>
              </a:r>
              <a:r>
                <a:rPr lang="ru-RU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Лицей </a:t>
              </a:r>
              <a:r>
                <a:rPr lang="ru-RU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№ 41</a:t>
              </a:r>
            </a:p>
          </p:txBody>
        </p:sp>
        <p:graphicFrame>
          <p:nvGraphicFramePr>
            <p:cNvPr id="38" name="Объект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289975132"/>
                </p:ext>
              </p:extLst>
            </p:nvPr>
          </p:nvGraphicFramePr>
          <p:xfrm>
            <a:off x="3522369" y="3654297"/>
            <a:ext cx="753042" cy="754330"/>
          </p:xfrm>
          <a:graphic>
            <a:graphicData uri="http://schemas.openxmlformats.org/presentationml/2006/ole">
              <p:oleObj spid="_x0000_s1158" name="CorelDRAW" r:id="rId5" imgW="5460120" imgH="5464080" progId="">
                <p:embed/>
              </p:oleObj>
            </a:graphicData>
          </a:graphic>
        </p:graphicFrame>
        <p:graphicFrame>
          <p:nvGraphicFramePr>
            <p:cNvPr id="39" name="Объект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591105026"/>
                </p:ext>
              </p:extLst>
            </p:nvPr>
          </p:nvGraphicFramePr>
          <p:xfrm>
            <a:off x="4704249" y="3657709"/>
            <a:ext cx="767828" cy="769145"/>
          </p:xfrm>
          <a:graphic>
            <a:graphicData uri="http://schemas.openxmlformats.org/presentationml/2006/ole">
              <p:oleObj spid="_x0000_s1159" name="CorelDRAW" r:id="rId6" imgW="5449320" imgH="5452920" progId="">
                <p:embed/>
              </p:oleObj>
            </a:graphicData>
          </a:graphic>
        </p:graphicFrame>
        <p:sp>
          <p:nvSpPr>
            <p:cNvPr id="49" name="Прямоугольник 48"/>
            <p:cNvSpPr/>
            <p:nvPr/>
          </p:nvSpPr>
          <p:spPr>
            <a:xfrm>
              <a:off x="3289804" y="4454797"/>
              <a:ext cx="1278494" cy="34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VR/AR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343818" y="4442598"/>
              <a:ext cx="1565192" cy="349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Пром</a:t>
              </a:r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дизайн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Группа 63"/>
          <p:cNvGrpSpPr/>
          <p:nvPr/>
        </p:nvGrpSpPr>
        <p:grpSpPr>
          <a:xfrm>
            <a:off x="4178262" y="1475003"/>
            <a:ext cx="3777017" cy="2152117"/>
            <a:chOff x="3133697" y="1106252"/>
            <a:chExt cx="2762966" cy="173176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196677" y="1109824"/>
              <a:ext cx="2663788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5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196677" y="1106252"/>
              <a:ext cx="2663788" cy="346281"/>
            </a:xfrm>
            <a:prstGeom prst="rect">
              <a:avLst/>
            </a:prstGeom>
            <a:solidFill>
              <a:srgbClr val="FE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5" name="Объект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868384598"/>
                </p:ext>
              </p:extLst>
            </p:nvPr>
          </p:nvGraphicFramePr>
          <p:xfrm>
            <a:off x="3514976" y="1624775"/>
            <a:ext cx="767828" cy="769145"/>
          </p:xfrm>
          <a:graphic>
            <a:graphicData uri="http://schemas.openxmlformats.org/presentationml/2006/ole">
              <p:oleObj spid="_x0000_s1160" name="CorelDRAW" r:id="rId7" imgW="5449320" imgH="5452920" progId="">
                <p:embed/>
              </p:oleObj>
            </a:graphicData>
          </a:graphic>
        </p:graphicFrame>
        <p:graphicFrame>
          <p:nvGraphicFramePr>
            <p:cNvPr id="36" name="Объект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098306718"/>
                </p:ext>
              </p:extLst>
            </p:nvPr>
          </p:nvGraphicFramePr>
          <p:xfrm>
            <a:off x="4677377" y="1580314"/>
            <a:ext cx="821572" cy="858066"/>
          </p:xfrm>
          <a:graphic>
            <a:graphicData uri="http://schemas.openxmlformats.org/presentationml/2006/ole">
              <p:oleObj spid="_x0000_s1161" name="CorelDRAW" r:id="rId8" imgW="6394680" imgH="6672240" progId="">
                <p:embed/>
              </p:oleObj>
            </a:graphicData>
          </a:graphic>
        </p:graphicFrame>
        <p:sp>
          <p:nvSpPr>
            <p:cNvPr id="51" name="Прямоугольник 50"/>
            <p:cNvSpPr/>
            <p:nvPr/>
          </p:nvSpPr>
          <p:spPr>
            <a:xfrm>
              <a:off x="3133697" y="2462079"/>
              <a:ext cx="1565192" cy="332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Пром</a:t>
              </a:r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дизайн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331471" y="2462078"/>
              <a:ext cx="1565192" cy="332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Аэроквантум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Группа 60"/>
          <p:cNvGrpSpPr/>
          <p:nvPr/>
        </p:nvGrpSpPr>
        <p:grpSpPr>
          <a:xfrm>
            <a:off x="8448261" y="3827265"/>
            <a:ext cx="3456384" cy="2061066"/>
            <a:chOff x="6109891" y="3118744"/>
            <a:chExt cx="2837040" cy="167029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6175598" y="3118744"/>
              <a:ext cx="2663788" cy="346281"/>
            </a:xfrm>
            <a:prstGeom prst="rect">
              <a:avLst/>
            </a:prstGeom>
            <a:solidFill>
              <a:srgbClr val="BD3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606043" y="3144270"/>
              <a:ext cx="1563391" cy="2993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МАОУ СОШ№20</a:t>
              </a:r>
              <a:endPara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aphicFrame>
          <p:nvGraphicFramePr>
            <p:cNvPr id="41" name="Объект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464084498"/>
                </p:ext>
              </p:extLst>
            </p:nvPr>
          </p:nvGraphicFramePr>
          <p:xfrm>
            <a:off x="6491605" y="3675253"/>
            <a:ext cx="733299" cy="734056"/>
          </p:xfrm>
          <a:graphic>
            <a:graphicData uri="http://schemas.openxmlformats.org/presentationml/2006/ole">
              <p:oleObj spid="_x0000_s1162" name="CorelDRAW" r:id="rId9" imgW="5436360" imgH="5436360" progId="">
                <p:embed/>
              </p:oleObj>
            </a:graphicData>
          </a:graphic>
        </p:graphicFrame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59209" y="3623272"/>
              <a:ext cx="891250" cy="921292"/>
            </a:xfrm>
            <a:prstGeom prst="rect">
              <a:avLst/>
            </a:prstGeom>
          </p:spPr>
        </p:pic>
        <p:sp>
          <p:nvSpPr>
            <p:cNvPr id="55" name="Прямоугольник 54"/>
            <p:cNvSpPr/>
            <p:nvPr/>
          </p:nvSpPr>
          <p:spPr>
            <a:xfrm>
              <a:off x="6109891" y="4477257"/>
              <a:ext cx="1565192" cy="311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Робоквантум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381739" y="4462934"/>
              <a:ext cx="1565192" cy="311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HiTech</a:t>
              </a:r>
              <a:r>
                <a:rPr lang="en-US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цех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8" name="Заголовок 1"/>
          <p:cNvSpPr txBox="1">
            <a:spLocks/>
          </p:cNvSpPr>
          <p:nvPr/>
        </p:nvSpPr>
        <p:spPr>
          <a:xfrm>
            <a:off x="287355" y="0"/>
            <a:ext cx="11384225" cy="792088"/>
          </a:xfrm>
          <a:prstGeom prst="rect">
            <a:avLst/>
          </a:prstGeom>
        </p:spPr>
        <p:txBody>
          <a:bodyPr lIns="121917" tIns="60958" rIns="121917" bIns="60958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3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 «Инженерный класс»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5678" y="1496987"/>
            <a:ext cx="2908804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МАОУ </a:t>
            </a:r>
            <a:r>
              <a:rPr lang="ru-RU" sz="2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«Лицей </a:t>
            </a:r>
            <a:r>
              <a:rPr lang="ru-RU" sz="2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 25»</a:t>
            </a:r>
          </a:p>
        </p:txBody>
      </p:sp>
      <p:grpSp>
        <p:nvGrpSpPr>
          <p:cNvPr id="8" name="Группа 74"/>
          <p:cNvGrpSpPr/>
          <p:nvPr/>
        </p:nvGrpSpPr>
        <p:grpSpPr>
          <a:xfrm>
            <a:off x="311019" y="1486180"/>
            <a:ext cx="3432720" cy="2041105"/>
            <a:chOff x="240688" y="1115349"/>
            <a:chExt cx="2822130" cy="1642581"/>
          </a:xfrm>
        </p:grpSpPr>
        <p:graphicFrame>
          <p:nvGraphicFramePr>
            <p:cNvPr id="31" name="Объект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469450926"/>
                </p:ext>
              </p:extLst>
            </p:nvPr>
          </p:nvGraphicFramePr>
          <p:xfrm>
            <a:off x="556443" y="1609068"/>
            <a:ext cx="756084" cy="757383"/>
          </p:xfrm>
          <a:graphic>
            <a:graphicData uri="http://schemas.openxmlformats.org/presentationml/2006/ole">
              <p:oleObj spid="_x0000_s1163" name="CorelDRAW" r:id="rId11" imgW="5440320" imgH="5443920" progId="">
                <p:embed/>
              </p:oleObj>
            </a:graphicData>
          </a:graphic>
        </p:graphicFrame>
        <p:graphicFrame>
          <p:nvGraphicFramePr>
            <p:cNvPr id="32" name="Объект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743662280"/>
                </p:ext>
              </p:extLst>
            </p:nvPr>
          </p:nvGraphicFramePr>
          <p:xfrm>
            <a:off x="1806807" y="1572150"/>
            <a:ext cx="795869" cy="831221"/>
          </p:xfrm>
          <a:graphic>
            <a:graphicData uri="http://schemas.openxmlformats.org/presentationml/2006/ole">
              <p:oleObj spid="_x0000_s1164" name="CorelDRAW" r:id="rId12" imgW="6394680" imgH="6672240" progId="">
                <p:embed/>
              </p:oleObj>
            </a:graphicData>
          </a:graphic>
        </p:graphicFrame>
        <p:sp>
          <p:nvSpPr>
            <p:cNvPr id="44" name="Прямоугольник 43"/>
            <p:cNvSpPr/>
            <p:nvPr/>
          </p:nvSpPr>
          <p:spPr>
            <a:xfrm>
              <a:off x="338217" y="2448325"/>
              <a:ext cx="1221930" cy="3096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ИТ-</a:t>
              </a:r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квантум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1418693" y="2448324"/>
              <a:ext cx="15651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Аэроквантум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40688" y="1115349"/>
              <a:ext cx="2822130" cy="321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МБОУ </a:t>
              </a:r>
              <a:r>
                <a:rPr lang="ru-RU" sz="20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СОШ</a:t>
              </a:r>
              <a:r>
                <a:rPr lang="ru-RU" sz="20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«Школа № </a:t>
              </a:r>
              <a:r>
                <a:rPr lang="ru-RU" sz="20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  <a:r>
                <a:rPr lang="ru-RU" sz="20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»</a:t>
              </a:r>
              <a:endPara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Группа 69"/>
          <p:cNvGrpSpPr/>
          <p:nvPr/>
        </p:nvGrpSpPr>
        <p:grpSpPr>
          <a:xfrm>
            <a:off x="8144475" y="1508534"/>
            <a:ext cx="3328123" cy="1985032"/>
            <a:chOff x="6109891" y="1135332"/>
            <a:chExt cx="2837040" cy="1659462"/>
          </a:xfrm>
        </p:grpSpPr>
        <p:graphicFrame>
          <p:nvGraphicFramePr>
            <p:cNvPr id="40" name="Объект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2113568569"/>
                </p:ext>
              </p:extLst>
            </p:nvPr>
          </p:nvGraphicFramePr>
          <p:xfrm>
            <a:off x="6540404" y="1632395"/>
            <a:ext cx="733299" cy="734056"/>
          </p:xfrm>
          <a:graphic>
            <a:graphicData uri="http://schemas.openxmlformats.org/presentationml/2006/ole">
              <p:oleObj spid="_x0000_s1165" name="CorelDRAW" r:id="rId13" imgW="5436360" imgH="5436360" progId="">
                <p:embed/>
              </p:oleObj>
            </a:graphicData>
          </a:graphic>
        </p:graphicFrame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77193" y="1552900"/>
              <a:ext cx="891250" cy="921292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6109891" y="2473172"/>
              <a:ext cx="1565192" cy="32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Робоквантум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7381739" y="2473171"/>
              <a:ext cx="1565192" cy="321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900" dirty="0" err="1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HiTech</a:t>
              </a:r>
              <a:r>
                <a:rPr lang="en-US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ru-RU" sz="1900" dirty="0" smtClean="0">
                  <a:solidFill>
                    <a:srgbClr val="315D9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цех</a:t>
              </a:r>
              <a:endParaRPr lang="ru-RU" sz="2100" dirty="0">
                <a:solidFill>
                  <a:srgbClr val="315D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550496" y="1135332"/>
              <a:ext cx="2386132" cy="308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МАОУ </a:t>
              </a:r>
              <a:r>
                <a:rPr lang="ru-RU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«Гимназия </a:t>
              </a:r>
              <a:r>
                <a:rPr lang="ru-RU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№ 56»</a:t>
              </a:r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0" y="5973283"/>
            <a:ext cx="12192000" cy="836712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buFont typeface="Arial" charset="0"/>
              <a:buChar char="•"/>
            </a:pP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Расширенное изучение математики, физики, информатики* </a:t>
            </a:r>
          </a:p>
          <a:p>
            <a:pPr algn="ctr">
              <a:buFont typeface="Arial" charset="0"/>
              <a:buChar char="•"/>
            </a:pP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дополнительное образование на базе ДТ «</a:t>
            </a:r>
            <a:r>
              <a:rPr lang="ru-RU" sz="2700" b="1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Кванториум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4072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5" descr="ÐÐ°ÑÑÐ¸Ð½ÐºÐ¸ Ð¿Ð¾ Ð·Ð°Ð¿ÑÐ¾ÑÑ Ð¾Ð»Ð¸Ð¼Ð¿Ð¸Ð°Ð´Ð° ÑÐºÐ¾Ð»ÑÐ½Ð¸ÐºÐ¾Ð²"/>
          <p:cNvPicPr>
            <a:picLocks noChangeAspect="1" noChangeArrowheads="1"/>
          </p:cNvPicPr>
          <p:nvPr/>
        </p:nvPicPr>
        <p:blipFill>
          <a:blip r:embed="rId3" cstate="print"/>
          <a:srcRect t="17426" b="50208"/>
          <a:stretch>
            <a:fillRect/>
          </a:stretch>
        </p:blipFill>
        <p:spPr bwMode="auto">
          <a:xfrm>
            <a:off x="23813" y="-34925"/>
            <a:ext cx="12168187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0" y="1385887"/>
            <a:ext cx="12192000" cy="796925"/>
          </a:xfrm>
          <a:prstGeom prst="rect">
            <a:avLst/>
          </a:prstGeom>
          <a:solidFill>
            <a:schemeClr val="accent5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1" name="Прямоугольник 15"/>
          <p:cNvSpPr>
            <a:spLocks noChangeArrowheads="1"/>
          </p:cNvSpPr>
          <p:nvPr/>
        </p:nvSpPr>
        <p:spPr bwMode="auto">
          <a:xfrm>
            <a:off x="460375" y="1385886"/>
            <a:ext cx="107412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Сетевая старшая школа «АКАДЕМПАРК»</a:t>
            </a:r>
            <a:endParaRPr lang="ru-RU" altLang="ru-RU" sz="4000" b="1" dirty="0">
              <a:solidFill>
                <a:schemeClr val="bg1"/>
              </a:solidFill>
              <a:latin typeface="Arial Narrow" panose="020B0606020202030204" pitchFamily="34" charset="0"/>
              <a:cs typeface="Tahoma" pitchFamily="34" charset="0"/>
            </a:endParaRPr>
          </a:p>
        </p:txBody>
      </p:sp>
      <p:sp>
        <p:nvSpPr>
          <p:cNvPr id="1034" name="AutoShape 2" descr="ÐÐ°ÑÑÐ¸Ð½ÐºÐ¸ Ð¿Ð¾ Ð·Ð°Ð¿ÑÐ¾ÑÑ Ð¸Ð½ÑÐ¾Ð³ÑÐ°ÑÐ¸ÐºÐ° Ð´Ð¸Ð½Ð°Ð¼Ð¸ÐºÐ°"/>
          <p:cNvSpPr>
            <a:spLocks noChangeAspect="1" noChangeArrowheads="1"/>
          </p:cNvSpPr>
          <p:nvPr/>
        </p:nvSpPr>
        <p:spPr bwMode="auto">
          <a:xfrm>
            <a:off x="155575" y="2949257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684520"/>
            <a:ext cx="12255283" cy="117348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 Narrow" pitchFamily="34" charset="0"/>
              </a:rPr>
              <a:t>Проект “</a:t>
            </a:r>
            <a:r>
              <a:rPr lang="ru-RU" sz="2800" b="1" dirty="0" err="1" smtClean="0">
                <a:solidFill>
                  <a:schemeClr val="tx1"/>
                </a:solidFill>
                <a:latin typeface="Arial Narrow" pitchFamily="34" charset="0"/>
              </a:rPr>
              <a:t>Академпарк</a:t>
            </a:r>
            <a:r>
              <a:rPr lang="ru-RU" sz="2800" dirty="0" smtClean="0">
                <a:solidFill>
                  <a:schemeClr val="tx1"/>
                </a:solidFill>
                <a:latin typeface="Arial Narrow" pitchFamily="34" charset="0"/>
              </a:rPr>
              <a:t>- </a:t>
            </a:r>
            <a:r>
              <a:rPr lang="ru-RU" sz="2800" i="1" dirty="0" smtClean="0">
                <a:solidFill>
                  <a:schemeClr val="tx1"/>
                </a:solidFill>
                <a:latin typeface="Arial Narrow" pitchFamily="34" charset="0"/>
              </a:rPr>
              <a:t>МБОУ “СОШ 64”, МБОУ “СОШ №84”, МБОУ “СОШ №52”, МБОУ “СОШ №69”. МБОУ СОШ “КШ”, МБОУ УР “Столичный лицей”,  МБОУ “СОШ № 72”.</a:t>
            </a:r>
            <a:endParaRPr lang="ru-RU" sz="2800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55320" y="2240236"/>
            <a:ext cx="1117092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Ученик: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Индивидуальный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кейс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гибкий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профиль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индивидуализация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обучения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Приобретение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компетенции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взаимодействия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умения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презентовать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себя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свою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деятельность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управлять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перспективой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собственного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развития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просчитывая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риски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результаты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ОО: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создать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новую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модель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старшей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школы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модель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образовательной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самостоятельности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инициативы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ответственности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–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модель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жизненного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проектирования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обеспечить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материально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технические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условия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для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старшей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ступени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через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привлечение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ресурсов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партнеров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привлечение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внебюджетных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средств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Calibri" pitchFamily="34" charset="0"/>
              </a:rPr>
              <a:t>финансирования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243839" y="2682240"/>
            <a:ext cx="365761" cy="594359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198119" y="2651760"/>
            <a:ext cx="365761" cy="594359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04799" y="4450080"/>
            <a:ext cx="365761" cy="594359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92696"/>
            <a:ext cx="12192000" cy="3231604"/>
          </a:xfrm>
          <a:prstGeom prst="rect">
            <a:avLst/>
          </a:prstGeom>
          <a:solidFill>
            <a:srgbClr val="258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08235" cy="1143000"/>
          </a:xfrm>
        </p:spPr>
        <p:txBody>
          <a:bodyPr/>
          <a:lstStyle/>
          <a:p>
            <a:r>
              <a:rPr lang="ru-RU" dirty="0" smtClean="0"/>
              <a:t>К слайду 3.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26007" y="4038600"/>
            <a:ext cx="9165643" cy="33508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2018-2019 </a:t>
            </a:r>
            <a:r>
              <a:rPr lang="ru-RU" sz="2400" b="1" dirty="0" err="1" smtClean="0">
                <a:latin typeface="Arial Narrow" panose="020B0606020202030204" pitchFamily="34" charset="0"/>
              </a:rPr>
              <a:t>уч</a:t>
            </a:r>
            <a:r>
              <a:rPr lang="ru-RU" sz="2400" b="1" dirty="0" smtClean="0">
                <a:latin typeface="Arial Narrow" panose="020B0606020202030204" pitchFamily="34" charset="0"/>
              </a:rPr>
              <a:t>. год (март-июнь)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Март- Ижевск </a:t>
            </a:r>
            <a:r>
              <a:rPr lang="ru-RU" sz="2400" dirty="0" smtClean="0">
                <a:latin typeface="Arial Narrow" panose="020B0606020202030204" pitchFamily="34" charset="0"/>
              </a:rPr>
              <a:t>посетили 2 делегации Московского центра развития кадрового </a:t>
            </a:r>
            <a:r>
              <a:rPr lang="ru-RU" sz="2400" dirty="0" smtClean="0">
                <a:latin typeface="Arial Narrow" panose="020B0606020202030204" pitchFamily="34" charset="0"/>
              </a:rPr>
              <a:t>потенциала. </a:t>
            </a:r>
            <a:r>
              <a:rPr lang="ru-RU" sz="2400" b="1" dirty="0" smtClean="0">
                <a:solidFill>
                  <a:srgbClr val="2589DE"/>
                </a:solidFill>
                <a:latin typeface="Arial Narrow" panose="020B0606020202030204" pitchFamily="34" charset="0"/>
              </a:rPr>
              <a:t>О</a:t>
            </a:r>
            <a:r>
              <a:rPr lang="ru-RU" sz="2400" b="1" dirty="0" smtClean="0">
                <a:solidFill>
                  <a:srgbClr val="2589DE"/>
                </a:solidFill>
                <a:latin typeface="Arial Narrow" panose="020B0606020202030204" pitchFamily="34" charset="0"/>
              </a:rPr>
              <a:t>бучено около 30 педагогов.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Arial Narrow" panose="020B0606020202030204" pitchFamily="34" charset="0"/>
              </a:rPr>
              <a:t>2019-2020 </a:t>
            </a:r>
            <a:r>
              <a:rPr lang="ru-RU" sz="2400" b="1" dirty="0" err="1" smtClean="0">
                <a:latin typeface="Arial Narrow" panose="020B0606020202030204" pitchFamily="34" charset="0"/>
              </a:rPr>
              <a:t>уч</a:t>
            </a:r>
            <a:r>
              <a:rPr lang="ru-RU" sz="2400" b="1" dirty="0" smtClean="0">
                <a:latin typeface="Arial Narrow" panose="020B0606020202030204" pitchFamily="34" charset="0"/>
              </a:rPr>
              <a:t>. год (август-ноябрь)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 Narrow" panose="020B0606020202030204" pitchFamily="34" charset="0"/>
              </a:rPr>
              <a:t>Определение базовой площадки – лицей 24. Проведено 9 обучающих семинаров для учителей и заместителей директора.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589DE"/>
                </a:solidFill>
                <a:latin typeface="Arial Narrow" panose="020B0606020202030204" pitchFamily="34" charset="0"/>
              </a:rPr>
              <a:t>Обучено- 164 педагога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2589DE"/>
                </a:solidFill>
                <a:latin typeface="Arial Narrow" panose="020B0606020202030204" pitchFamily="34" charset="0"/>
              </a:rPr>
              <a:t>  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30219" t="35000" r="34239" b="22301"/>
          <a:stretch>
            <a:fillRect/>
          </a:stretch>
        </p:blipFill>
        <p:spPr bwMode="auto">
          <a:xfrm>
            <a:off x="285751" y="895350"/>
            <a:ext cx="4152900" cy="275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976320" y="0"/>
            <a:ext cx="3264363" cy="6858000"/>
          </a:xfrm>
          <a:prstGeom prst="rect">
            <a:avLst/>
          </a:prstGeom>
          <a:solidFill>
            <a:srgbClr val="258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072331" y="1815033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метапредметных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электронных сценариев уроков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олучили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высокую </a:t>
            </a: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оценку модераторов.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8341" y="-119656"/>
            <a:ext cx="30236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15 </a:t>
            </a:r>
            <a:endParaRPr lang="ru-RU" sz="138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ÐÐ°ÑÑÐ¸Ð½ÐºÐ¸ Ð¿Ð¾ Ð·Ð°Ð¿ÑÐ¾ÑÑ Ð»Ð°Ð¹Ðº 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4360" y="3609551"/>
            <a:ext cx="1668237" cy="13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1891" t="28287" r="37002" b="42399"/>
          <a:stretch/>
        </p:blipFill>
        <p:spPr bwMode="auto">
          <a:xfrm>
            <a:off x="5029200" y="918210"/>
            <a:ext cx="3832059" cy="2695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ÐÐ°ÑÑÐ¸Ð½ÐºÐ¸ Ð¿Ð¾ Ð·Ð°Ð¿ÑÐ¾ÑÑ Ð¼Ð¾ÑÐºÐ¾Ð²ÑÐºÐ°Ñ ÑÐ»ÐµÐºÑÑÐ¾Ð½Ð½Ð°Ñ ÑÐºÐ¾Ð»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004" b="5417"/>
          <a:stretch/>
        </p:blipFill>
        <p:spPr bwMode="auto">
          <a:xfrm>
            <a:off x="0" y="0"/>
            <a:ext cx="9072331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94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ru" dirty="0"/>
              <a:t>      </a:t>
            </a:r>
            <a:r>
              <a:rPr lang="ru" dirty="0">
                <a:solidFill>
                  <a:schemeClr val="tx2"/>
                </a:solidFill>
                <a:latin typeface="Arial Narrow" pitchFamily="34" charset="0"/>
              </a:rPr>
              <a:t>Ассоциация молодых педагогов г. Ижевска</a:t>
            </a:r>
            <a:endParaRPr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0" y="0"/>
            <a:ext cx="12192000" cy="796925"/>
          </a:xfrm>
          <a:prstGeom prst="rect">
            <a:avLst/>
          </a:prstGeom>
          <a:solidFill>
            <a:schemeClr val="accent5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3566160" y="796925"/>
            <a:ext cx="8244840" cy="190242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ctr">
              <a:spcBef>
                <a:spcPts val="2133"/>
              </a:spcBef>
              <a:buNone/>
            </a:pPr>
            <a:r>
              <a:rPr lang="ru-RU" dirty="0" smtClean="0">
                <a:latin typeface="Cambria" pitchFamily="18" charset="0"/>
              </a:rPr>
              <a:t>Молодежная ассоциация руководителей образовательных организаций  Москвы и молодёжная ассоциация педагогов Ижевска договорились о сотрудничестве</a:t>
            </a:r>
            <a:endParaRPr dirty="0">
              <a:latin typeface="Cambria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spcAft>
                <a:spcPts val="2133"/>
              </a:spcAft>
              <a:buNone/>
            </a:pPr>
            <a:endParaRPr dirty="0">
              <a:latin typeface="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50" t="36133" r="50000" b="31333"/>
          <a:stretch/>
        </p:blipFill>
        <p:spPr bwMode="auto">
          <a:xfrm>
            <a:off x="350521" y="3127216"/>
            <a:ext cx="5532120" cy="342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50" t="36133" r="47300" b="31934"/>
          <a:stretch/>
        </p:blipFill>
        <p:spPr bwMode="auto">
          <a:xfrm>
            <a:off x="6217920" y="3093966"/>
            <a:ext cx="5806312" cy="345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7" t="19257" r="57098" b="68401"/>
          <a:stretch/>
        </p:blipFill>
        <p:spPr bwMode="auto">
          <a:xfrm>
            <a:off x="350521" y="1624824"/>
            <a:ext cx="3409405" cy="99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¸Ð¶ÐµÐ²ÑÐ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662" b="37586"/>
          <a:stretch/>
        </p:blipFill>
        <p:spPr bwMode="auto">
          <a:xfrm>
            <a:off x="0" y="2654"/>
            <a:ext cx="12192000" cy="141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63283" y="188640"/>
            <a:ext cx="12255283" cy="108012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6632"/>
            <a:ext cx="11887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Рейтинг вклада образовательных учреждений в систему муниципального образования</a:t>
            </a:r>
            <a:endParaRPr lang="ru-RU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8612041"/>
              </p:ext>
            </p:extLst>
          </p:nvPr>
        </p:nvGraphicFramePr>
        <p:xfrm>
          <a:off x="6744072" y="1518632"/>
          <a:ext cx="5112568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6232">
                  <a:extLst>
                    <a:ext uri="{9D8B030D-6E8A-4147-A177-3AD203B41FA5}">
                      <a16:colId xmlns="" xmlns:a16="http://schemas.microsoft.com/office/drawing/2014/main" val="2292064284"/>
                    </a:ext>
                  </a:extLst>
                </a:gridCol>
                <a:gridCol w="3806336">
                  <a:extLst>
                    <a:ext uri="{9D8B030D-6E8A-4147-A177-3AD203B41FA5}">
                      <a16:colId xmlns="" xmlns:a16="http://schemas.microsoft.com/office/drawing/2014/main" val="4136451545"/>
                    </a:ext>
                  </a:extLst>
                </a:gridCol>
              </a:tblGrid>
              <a:tr h="353205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Образовательные организации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6214337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«СОШ №80»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5581669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№76 "ШБ"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0754412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«Лицей №41»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9800771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школа Гармония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3194862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«СЭЛ № 45»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642648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СОШ № 55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2004512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СОШ №42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2281276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«Гимназия № 83»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579034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СОШ №100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7996364"/>
                  </a:ext>
                </a:extLst>
              </a:tr>
              <a:tr h="3477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«СОШ №70»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24680" y="5904656"/>
            <a:ext cx="12255283" cy="908720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* проекты, * гранты, * олимпиады * платные образовательные услуги * качество образования (ГИА)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* эффективность работы с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педкадрами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, *спортивных, воспитательных мероприятиях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* ГТО, * 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предпрофессиональное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образование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8612041"/>
              </p:ext>
            </p:extLst>
          </p:nvPr>
        </p:nvGraphicFramePr>
        <p:xfrm>
          <a:off x="335360" y="1518632"/>
          <a:ext cx="5112568" cy="435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534">
                  <a:extLst>
                    <a:ext uri="{9D8B030D-6E8A-4147-A177-3AD203B41FA5}">
                      <a16:colId xmlns="" xmlns:a16="http://schemas.microsoft.com/office/drawing/2014/main" val="2292064284"/>
                    </a:ext>
                  </a:extLst>
                </a:gridCol>
                <a:gridCol w="3764034">
                  <a:extLst>
                    <a:ext uri="{9D8B030D-6E8A-4147-A177-3AD203B41FA5}">
                      <a16:colId xmlns="" xmlns:a16="http://schemas.microsoft.com/office/drawing/2014/main" val="4136451545"/>
                    </a:ext>
                  </a:extLst>
                </a:gridCol>
              </a:tblGrid>
              <a:tr h="374909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</a:rPr>
                        <a:t>Образовательные организации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6214337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МАОУ "Гимназия № 56"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5581669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"ИТ- лицей №24"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0754412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"СОШ №69 </a:t>
                      </a:r>
                      <a:r>
                        <a:rPr lang="ru-RU" sz="20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"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9800771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МАОУ СОШ №74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43194862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«СОШ №40»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642648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«СОШ №49»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2004512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«СОШ №27»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2281276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СОШ 52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8579034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«ИЕГЛ «Школа-30»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7996364"/>
                  </a:ext>
                </a:extLst>
              </a:tr>
              <a:tr h="3584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МБОУ СОШ №34</a:t>
                      </a:r>
                      <a:endParaRPr lang="ru-RU" sz="2000" b="1" dirty="0"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11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8750" t="15704" r="10833" b="8296"/>
          <a:stretch>
            <a:fillRect/>
          </a:stretch>
        </p:blipFill>
        <p:spPr bwMode="auto">
          <a:xfrm>
            <a:off x="0" y="1198919"/>
            <a:ext cx="12192000" cy="56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7750" t="17111" r="9167" b="67778"/>
          <a:stretch>
            <a:fillRect/>
          </a:stretch>
        </p:blipFill>
        <p:spPr bwMode="auto">
          <a:xfrm>
            <a:off x="0" y="0"/>
            <a:ext cx="12192000" cy="124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61611" y="143690"/>
            <a:ext cx="577378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mbria" pitchFamily="18" charset="0"/>
              </a:rPr>
              <a:t>Меморандум с 2015 года</a:t>
            </a:r>
            <a:endParaRPr lang="ru-RU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7" t="48589" r="40471" b="13544"/>
          <a:stretch/>
        </p:blipFill>
        <p:spPr bwMode="auto">
          <a:xfrm>
            <a:off x="6405153" y="1306757"/>
            <a:ext cx="5786847" cy="30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7" t="19257" r="40471" b="68401"/>
          <a:stretch/>
        </p:blipFill>
        <p:spPr bwMode="auto">
          <a:xfrm>
            <a:off x="6374675" y="679944"/>
            <a:ext cx="5786846" cy="81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54501" y="3640928"/>
            <a:ext cx="583749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Московская система образования абсолютно открыта -  </a:t>
            </a:r>
            <a:r>
              <a:rPr lang="ru-RU" sz="2400" b="1" dirty="0" err="1" smtClean="0">
                <a:latin typeface="Monotype Corsiva" pitchFamily="66" charset="0"/>
              </a:rPr>
              <a:t>И.И.Калина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54026"/>
            <a:ext cx="6308203" cy="21039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Система образования г. Ижевска в проекте в 2019-2020 </a:t>
            </a:r>
            <a:r>
              <a:rPr lang="ru-RU" b="1" dirty="0" err="1" smtClean="0">
                <a:latin typeface="Monotype Corsiva" pitchFamily="66" charset="0"/>
              </a:rPr>
              <a:t>уч</a:t>
            </a:r>
            <a:r>
              <a:rPr lang="ru-RU" b="1" dirty="0" smtClean="0">
                <a:latin typeface="Monotype Corsiva" pitchFamily="66" charset="0"/>
              </a:rPr>
              <a:t>. году</a:t>
            </a:r>
          </a:p>
          <a:p>
            <a:pPr algn="ctr"/>
            <a:r>
              <a:rPr lang="ru-RU" dirty="0" smtClean="0">
                <a:latin typeface="Monotype Corsiva" pitchFamily="66" charset="0"/>
              </a:rPr>
              <a:t>Декабрь- «Профильное и </a:t>
            </a:r>
            <a:r>
              <a:rPr lang="ru-RU" dirty="0" err="1" smtClean="0">
                <a:latin typeface="Monotype Corsiva" pitchFamily="66" charset="0"/>
              </a:rPr>
              <a:t>предпрофессиональное</a:t>
            </a:r>
            <a:r>
              <a:rPr lang="ru-RU" dirty="0" smtClean="0">
                <a:latin typeface="Monotype Corsiva" pitchFamily="66" charset="0"/>
              </a:rPr>
              <a:t> образование: интеграция ресурсов города»</a:t>
            </a:r>
          </a:p>
          <a:p>
            <a:pPr algn="ctr"/>
            <a:r>
              <a:rPr lang="ru-RU" dirty="0" smtClean="0">
                <a:latin typeface="Monotype Corsiva" pitchFamily="66" charset="0"/>
              </a:rPr>
              <a:t>Февраль- «Инженерное образование в промышленном городе»</a:t>
            </a:r>
          </a:p>
          <a:p>
            <a:pPr algn="ctr"/>
            <a:r>
              <a:rPr lang="ru-RU" dirty="0" smtClean="0">
                <a:latin typeface="Monotype Corsiva" pitchFamily="66" charset="0"/>
              </a:rPr>
              <a:t>Апрель- Проект «Старшая школа» :сетевое взаимодействие образовательных организаций «</a:t>
            </a:r>
            <a:r>
              <a:rPr lang="ru-RU" dirty="0" err="1" smtClean="0">
                <a:latin typeface="Monotype Corsiva" pitchFamily="66" charset="0"/>
              </a:rPr>
              <a:t>Академпарк</a:t>
            </a:r>
            <a:r>
              <a:rPr lang="ru-RU" dirty="0" smtClean="0">
                <a:latin typeface="Monotype Corsiva" pitchFamily="66" charset="0"/>
              </a:rPr>
              <a:t>»</a:t>
            </a:r>
          </a:p>
          <a:p>
            <a:pPr algn="ctr"/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 flipH="1">
            <a:off x="0" y="0"/>
            <a:ext cx="12192000" cy="796925"/>
          </a:xfrm>
          <a:prstGeom prst="rect">
            <a:avLst/>
          </a:prstGeom>
          <a:solidFill>
            <a:schemeClr val="accent5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173620" y="0"/>
            <a:ext cx="11602780" cy="94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ru" dirty="0"/>
              <a:t>      </a:t>
            </a:r>
            <a:r>
              <a:rPr lang="ru" sz="3600" b="1" dirty="0" smtClean="0">
                <a:solidFill>
                  <a:schemeClr val="bg1"/>
                </a:solidFill>
                <a:latin typeface="Arial Narrow" pitchFamily="34" charset="0"/>
              </a:rPr>
              <a:t>Сайт образовательных организаций города Ижевска</a:t>
            </a:r>
            <a:endParaRPr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32051" t="10914" r="30127" b="32489"/>
          <a:stretch>
            <a:fillRect/>
          </a:stretch>
        </p:blipFill>
        <p:spPr bwMode="auto">
          <a:xfrm>
            <a:off x="243069" y="990622"/>
            <a:ext cx="6331352" cy="53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Шеврон 29"/>
          <p:cNvSpPr/>
          <p:nvPr/>
        </p:nvSpPr>
        <p:spPr>
          <a:xfrm>
            <a:off x="6771189" y="1192193"/>
            <a:ext cx="5243332" cy="682906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Рейтинг</a:t>
            </a:r>
            <a:endParaRPr lang="ru-RU" sz="2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Шеврон 29"/>
          <p:cNvSpPr/>
          <p:nvPr/>
        </p:nvSpPr>
        <p:spPr>
          <a:xfrm>
            <a:off x="6807843" y="2177970"/>
            <a:ext cx="5229827" cy="71570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Взаимообучение</a:t>
            </a:r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школ</a:t>
            </a:r>
            <a:endParaRPr lang="ru-RU" sz="2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Шеврон 29"/>
          <p:cNvSpPr/>
          <p:nvPr/>
        </p:nvSpPr>
        <p:spPr>
          <a:xfrm>
            <a:off x="6667018" y="3217764"/>
            <a:ext cx="5524982" cy="141211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Всероссийская олимпиада школьников (школьный этап, с 2020 года- муниципальный этап)</a:t>
            </a:r>
            <a:endParaRPr lang="ru-RU" sz="2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Шеврон 29"/>
          <p:cNvSpPr/>
          <p:nvPr/>
        </p:nvSpPr>
        <p:spPr>
          <a:xfrm>
            <a:off x="6667018" y="4979044"/>
            <a:ext cx="5524982" cy="1271285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Городские инновационные и опорные площадки (с 2020 года)</a:t>
            </a:r>
            <a:endParaRPr lang="ru-RU" sz="2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070" y="4239773"/>
            <a:ext cx="11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3</a:t>
            </a:r>
            <a:endParaRPr lang="ru-RU" sz="36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459839"/>
            <a:ext cx="11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2</a:t>
            </a:r>
            <a:endParaRPr lang="ru-RU" sz="36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568067"/>
            <a:ext cx="113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1</a:t>
            </a:r>
            <a:endParaRPr lang="ru-RU" sz="36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4529" y="2361815"/>
            <a:ext cx="10900228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проведено обучение учителей начальной и основной школ ресурсам Московской электронной школы;</a:t>
            </a:r>
            <a:endParaRPr lang="ru-RU" sz="20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составлен совместный план по 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взаимообучению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городов по развитию инклюзивного образования на 2019-2020 учебный год;</a:t>
            </a:r>
            <a:endParaRPr lang="ru-RU" sz="2000" dirty="0" smtClean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</a:rPr>
              <a:t>скорректирована стратегия в направление качества образования (введена аттестация директоров, планируется запуск аттестации заместителей руководителя и создание совета по качеству).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9188" y="1937532"/>
            <a:ext cx="12231189" cy="512484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9657" y="1865241"/>
            <a:ext cx="1188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Взаимообучение</a:t>
            </a:r>
            <a:r>
              <a:rPr lang="ru-RU" sz="3200" b="1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городов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275944"/>
            <a:ext cx="12192000" cy="155302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59657" y="5319734"/>
            <a:ext cx="362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9 очных встреч</a:t>
            </a:r>
            <a:endParaRPr lang="ru-RU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567" y="6016004"/>
            <a:ext cx="342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 видеоконференции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39445" y="5173248"/>
            <a:ext cx="0" cy="13665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620406" y="5296353"/>
            <a:ext cx="8669337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‒"/>
            </a:pP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Формирование </a:t>
            </a:r>
            <a:r>
              <a:rPr lang="ru-RU" sz="21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электронной образовательной среды в </a:t>
            </a: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Гимназии </a:t>
            </a:r>
            <a:r>
              <a:rPr lang="ru-RU" sz="21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 </a:t>
            </a: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56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‒"/>
            </a:pPr>
            <a:r>
              <a:rPr lang="ru-RU" sz="2100" dirty="0" err="1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Медиацентр</a:t>
            </a: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#Pro46 - среда возможностей для самореализации </a:t>
            </a:r>
            <a:r>
              <a:rPr lang="ru-RU" sz="21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школьников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‒"/>
            </a:pP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Акция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«Стена памяти в рамках патриотического проекта «В строю всегда, </a:t>
            </a:r>
            <a:endParaRPr lang="ru-RU" sz="2000" dirty="0" smtClean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памяти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навечно»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2515" y="2596135"/>
            <a:ext cx="391887" cy="599658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22515" y="3465733"/>
            <a:ext cx="391887" cy="599658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66056" y="4250047"/>
            <a:ext cx="391887" cy="599658"/>
          </a:xfrm>
          <a:custGeom>
            <a:avLst/>
            <a:gdLst>
              <a:gd name="connsiteX0" fmla="*/ 138545 w 574963"/>
              <a:gd name="connsiteY0" fmla="*/ 0 h 914400"/>
              <a:gd name="connsiteX1" fmla="*/ 574963 w 574963"/>
              <a:gd name="connsiteY1" fmla="*/ 457200 h 914400"/>
              <a:gd name="connsiteX2" fmla="*/ 138545 w 574963"/>
              <a:gd name="connsiteY2" fmla="*/ 914400 h 914400"/>
              <a:gd name="connsiteX3" fmla="*/ 0 w 574963"/>
              <a:gd name="connsiteY3" fmla="*/ 769258 h 914400"/>
              <a:gd name="connsiteX4" fmla="*/ 0 w 574963"/>
              <a:gd name="connsiteY4" fmla="*/ 14514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963" h="914400">
                <a:moveTo>
                  <a:pt x="138545" y="0"/>
                </a:moveTo>
                <a:lnTo>
                  <a:pt x="574963" y="457200"/>
                </a:lnTo>
                <a:lnTo>
                  <a:pt x="138545" y="914400"/>
                </a:lnTo>
                <a:lnTo>
                  <a:pt x="0" y="769258"/>
                </a:lnTo>
                <a:lnTo>
                  <a:pt x="0" y="14514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На данном изображении может находиться: текс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7"/>
          <a:stretch/>
        </p:blipFill>
        <p:spPr bwMode="auto">
          <a:xfrm>
            <a:off x="19049" y="156754"/>
            <a:ext cx="3957106" cy="180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5005" y="144599"/>
            <a:ext cx="2656114" cy="177074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076" name="Picture 4" descr="На данном изображении может находиться: Алексей Карпухин, Маргарита Бриткевич, Алексей Рытов и Светлана Геннадьевна Петрова, люди улыбаются, люди сидят и текс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0406" y="153980"/>
            <a:ext cx="2624002" cy="17493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8867" y="156753"/>
            <a:ext cx="3230881" cy="18173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-39188" y="7922"/>
            <a:ext cx="12255283" cy="148832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8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ÐÐ°ÑÑÐ¸Ð½ÐºÐ¸ Ð¿Ð¾ Ð·Ð°Ð¿ÑÐ¾ÑÑ Ð±Ð»Ð°Ð½ÐºÐ¸ ÐµÐ³Ñ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98" b="58204"/>
          <a:stretch/>
        </p:blipFill>
        <p:spPr bwMode="auto">
          <a:xfrm>
            <a:off x="0" y="-5062"/>
            <a:ext cx="12192000" cy="15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402032"/>
            <a:ext cx="12192000" cy="756641"/>
          </a:xfrm>
          <a:prstGeom prst="rect">
            <a:avLst/>
          </a:prstGeom>
          <a:solidFill>
            <a:schemeClr val="accent4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Делегация директоров города Москвы</a:t>
            </a:r>
            <a:endParaRPr lang="ru-RU" sz="5400" b="1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 rot="16200000">
            <a:off x="872409" y="1414513"/>
            <a:ext cx="737361" cy="1473200"/>
          </a:xfrm>
          <a:custGeom>
            <a:avLst/>
            <a:gdLst>
              <a:gd name="connsiteX0" fmla="*/ 857228 w 857228"/>
              <a:gd name="connsiteY0" fmla="*/ 856343 h 1712686"/>
              <a:gd name="connsiteX1" fmla="*/ 429057 w 857228"/>
              <a:gd name="connsiteY1" fmla="*/ 1712686 h 1712686"/>
              <a:gd name="connsiteX2" fmla="*/ 0 w 857228"/>
              <a:gd name="connsiteY2" fmla="*/ 1712686 h 1712686"/>
              <a:gd name="connsiteX3" fmla="*/ 0 w 857228"/>
              <a:gd name="connsiteY3" fmla="*/ 0 h 1712686"/>
              <a:gd name="connsiteX4" fmla="*/ 429057 w 857228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28" h="1712686">
                <a:moveTo>
                  <a:pt x="857228" y="856343"/>
                </a:moveTo>
                <a:lnTo>
                  <a:pt x="429057" y="1712686"/>
                </a:lnTo>
                <a:lnTo>
                  <a:pt x="0" y="1712686"/>
                </a:lnTo>
                <a:lnTo>
                  <a:pt x="0" y="0"/>
                </a:lnTo>
                <a:lnTo>
                  <a:pt x="4290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Шеврон 29"/>
          <p:cNvSpPr/>
          <p:nvPr/>
        </p:nvSpPr>
        <p:spPr>
          <a:xfrm>
            <a:off x="3584658" y="4587239"/>
            <a:ext cx="8607342" cy="784861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Круглые </a:t>
            </a:r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столы. Мастер-классы.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60074" y="2560860"/>
            <a:ext cx="344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выпускника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76948" y="1919073"/>
            <a:ext cx="344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Шеврон 29"/>
          <p:cNvSpPr/>
          <p:nvPr/>
        </p:nvSpPr>
        <p:spPr>
          <a:xfrm>
            <a:off x="3584658" y="3329939"/>
            <a:ext cx="8607342" cy="784861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Участие в Республиканском форуме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Шеврон 29"/>
          <p:cNvSpPr/>
          <p:nvPr/>
        </p:nvSpPr>
        <p:spPr>
          <a:xfrm>
            <a:off x="3584658" y="5771535"/>
            <a:ext cx="8607342" cy="781665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Деловые встречи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7" descr="http://forum2017.obr18.ru/wp-content/uploads/2017/11/0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00" y="1632706"/>
            <a:ext cx="3427299" cy="22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www.izh.ru/res_ru/0_mediagal_85472_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3827122"/>
            <a:ext cx="3451346" cy="26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Шеврон 29"/>
          <p:cNvSpPr/>
          <p:nvPr/>
        </p:nvSpPr>
        <p:spPr>
          <a:xfrm>
            <a:off x="3584658" y="2129789"/>
            <a:ext cx="8607342" cy="784861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Осень 2018 года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Picture 9" descr="&amp;Fcy;&amp;ocy;&amp;rcy;&amp;ucy;&amp;mcy; 20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751" y="1708624"/>
            <a:ext cx="2142893" cy="491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337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ÐÐ°ÑÑÐ¸Ð½ÐºÐ¸ Ð¿Ð¾ Ð·Ð°Ð¿ÑÐ¾ÑÑ Ð±Ð»Ð°Ð½ÐºÐ¸ ÐµÐ³Ñ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98" b="58204"/>
          <a:stretch/>
        </p:blipFill>
        <p:spPr bwMode="auto">
          <a:xfrm>
            <a:off x="0" y="-5062"/>
            <a:ext cx="12192000" cy="154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accent4"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#</a:t>
            </a:r>
            <a:r>
              <a:rPr lang="ru-RU" sz="36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Инновации вдохновляют: стратегическое партнерство</a:t>
            </a:r>
            <a:endParaRPr lang="ru-RU" sz="3600" b="1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 rot="16200000">
            <a:off x="872409" y="1414513"/>
            <a:ext cx="737361" cy="1473200"/>
          </a:xfrm>
          <a:custGeom>
            <a:avLst/>
            <a:gdLst>
              <a:gd name="connsiteX0" fmla="*/ 857228 w 857228"/>
              <a:gd name="connsiteY0" fmla="*/ 856343 h 1712686"/>
              <a:gd name="connsiteX1" fmla="*/ 429057 w 857228"/>
              <a:gd name="connsiteY1" fmla="*/ 1712686 h 1712686"/>
              <a:gd name="connsiteX2" fmla="*/ 0 w 857228"/>
              <a:gd name="connsiteY2" fmla="*/ 1712686 h 1712686"/>
              <a:gd name="connsiteX3" fmla="*/ 0 w 857228"/>
              <a:gd name="connsiteY3" fmla="*/ 0 h 1712686"/>
              <a:gd name="connsiteX4" fmla="*/ 429057 w 857228"/>
              <a:gd name="connsiteY4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28" h="1712686">
                <a:moveTo>
                  <a:pt x="857228" y="856343"/>
                </a:moveTo>
                <a:lnTo>
                  <a:pt x="429057" y="1712686"/>
                </a:lnTo>
                <a:lnTo>
                  <a:pt x="0" y="1712686"/>
                </a:lnTo>
                <a:lnTo>
                  <a:pt x="0" y="0"/>
                </a:lnTo>
                <a:lnTo>
                  <a:pt x="4290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860074" y="2560860"/>
            <a:ext cx="344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выпускника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76948" y="1919073"/>
            <a:ext cx="3449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endParaRPr lang="ru-RU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 l="37583" t="55926" r="37250" b="14148"/>
          <a:stretch>
            <a:fillRect/>
          </a:stretch>
        </p:blipFill>
        <p:spPr bwMode="auto">
          <a:xfrm>
            <a:off x="8362950" y="1075957"/>
            <a:ext cx="3600450" cy="2147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 l="39334" t="25259" r="37750" b="49556"/>
          <a:stretch>
            <a:fillRect/>
          </a:stretch>
        </p:blipFill>
        <p:spPr bwMode="auto">
          <a:xfrm>
            <a:off x="4019550" y="990600"/>
            <a:ext cx="3695700" cy="220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На данном изображении может находиться: 7 человек, в том числе Светлана Геннадьевна Петрова и Алексей Зорин, люди улыбаются, люди стоя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10" r="5270" b="27509"/>
          <a:stretch/>
        </p:blipFill>
        <p:spPr bwMode="auto">
          <a:xfrm>
            <a:off x="0" y="927297"/>
            <a:ext cx="3487239" cy="2306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3009900"/>
            <a:ext cx="12192000" cy="3848100"/>
          </a:xfrm>
          <a:prstGeom prst="rect">
            <a:avLst/>
          </a:prstGeom>
          <a:solidFill>
            <a:srgbClr val="FFCC6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" b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2018-2019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уч. год. 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Ф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евраль - Московский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центр развития кадрового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потенциала. Московский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центр качества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образования (делегация  7 человек)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Ш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кола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 1409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– «Организация мотивирующего образовательного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пространства» (делегация 14 человек)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Ш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кола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№ 1560 «Лидер»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 «Старшая школа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 (делегация 24 человека)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Школа № 1374 – «Эффективная начальная школа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 (делегация 19 человек)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2019-2020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уч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год </a:t>
            </a:r>
          </a:p>
          <a:p>
            <a:pPr algn="just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ГКОУ СКОШИ №2– «Система коррекционного образования: взаимодействие </a:t>
            </a:r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ресрсных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и коррекционных школ» (делегация 21 человек)</a:t>
            </a:r>
            <a:endParaRPr lang="ru-RU" sz="2200" b="1" dirty="0" smtClean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7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08024" y="1524000"/>
            <a:ext cx="6644640" cy="28803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Ижевск - региональная площадка Федерального образовательного проекта «</a:t>
            </a:r>
            <a:r>
              <a:rPr lang="ru-RU" sz="24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УчимЗнаем</a:t>
            </a: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Госпитальная школа в Республиканской детской клинической больнице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Организатор образовательного процесса - школа «Гармония</a:t>
            </a:r>
            <a:r>
              <a:rPr lang="ru-RU" sz="28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</a:t>
            </a:r>
          </a:p>
        </p:txBody>
      </p:sp>
      <p:pic>
        <p:nvPicPr>
          <p:cNvPr id="12290" name="Picture 2" descr="ÐÐ°ÑÑÐ¸Ð½ÐºÐ¸ Ð¿Ð¾ Ð·Ð°Ð¿ÑÐ¾ÑÑ Ð¿Ð¾Ð²ÑÑÐµÐ½Ð¸Ðµ ÐºÐ²Ð°Ð»Ð¸ÑÐ¸ÐºÐ°ÑÐ¸Ð¸ ÑÑÐ¸ÑÐµÐ»ÐµÐ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55" b="39784"/>
          <a:stretch/>
        </p:blipFill>
        <p:spPr bwMode="auto">
          <a:xfrm>
            <a:off x="0" y="-101600"/>
            <a:ext cx="12192000" cy="15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48789"/>
            <a:ext cx="12192000" cy="738052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76720"/>
            <a:ext cx="11974285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Проект «</a:t>
            </a:r>
            <a:r>
              <a:rPr lang="ru-RU" sz="4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УчимЗнаем</a:t>
            </a:r>
            <a:r>
              <a:rPr lang="ru-RU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» в Ижевске</a:t>
            </a:r>
            <a:endParaRPr lang="ru-RU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0277" y="4582708"/>
            <a:ext cx="5051843" cy="41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-</a:t>
            </a:r>
            <a:endParaRPr lang="ru-RU" sz="2000" b="1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33417" t="25481" r="16667" b="8444"/>
          <a:stretch>
            <a:fillRect/>
          </a:stretch>
        </p:blipFill>
        <p:spPr bwMode="auto">
          <a:xfrm>
            <a:off x="65315" y="4373880"/>
            <a:ext cx="3779520" cy="2484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 l="16667" t="17333" r="29975" b="26370"/>
          <a:stretch>
            <a:fillRect/>
          </a:stretch>
        </p:blipFill>
        <p:spPr bwMode="auto">
          <a:xfrm>
            <a:off x="7835537" y="4480560"/>
            <a:ext cx="434340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 l="24833" t="25852" r="25583" b="18444"/>
          <a:stretch>
            <a:fillRect/>
          </a:stretch>
        </p:blipFill>
        <p:spPr bwMode="auto">
          <a:xfrm>
            <a:off x="3888377" y="4488859"/>
            <a:ext cx="3886199" cy="236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l="16833" t="29334" r="25167" b="19852"/>
          <a:stretch>
            <a:fillRect/>
          </a:stretch>
        </p:blipFill>
        <p:spPr bwMode="auto">
          <a:xfrm>
            <a:off x="52252" y="1417320"/>
            <a:ext cx="5242560" cy="300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603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5" descr="ÐÐ°ÑÑÐ¸Ð½ÐºÐ¸ Ð¿Ð¾ Ð·Ð°Ð¿ÑÐ¾ÑÑ Ð¾Ð»Ð¸Ð¼Ð¿Ð¸Ð°Ð´Ð° ÑÐºÐ¾Ð»ÑÐ½Ð¸ÐºÐ¾Ð²"/>
          <p:cNvPicPr>
            <a:picLocks noChangeAspect="1" noChangeArrowheads="1"/>
          </p:cNvPicPr>
          <p:nvPr/>
        </p:nvPicPr>
        <p:blipFill>
          <a:blip r:embed="rId3" cstate="print"/>
          <a:srcRect t="17426" b="50208"/>
          <a:stretch>
            <a:fillRect/>
          </a:stretch>
        </p:blipFill>
        <p:spPr bwMode="auto">
          <a:xfrm>
            <a:off x="10750" y="-21862"/>
            <a:ext cx="12168187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0" y="1446847"/>
            <a:ext cx="12192000" cy="796925"/>
          </a:xfrm>
          <a:prstGeom prst="rect">
            <a:avLst/>
          </a:prstGeom>
          <a:solidFill>
            <a:schemeClr val="accent5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1" name="Прямоугольник 15"/>
          <p:cNvSpPr>
            <a:spLocks noChangeArrowheads="1"/>
          </p:cNvSpPr>
          <p:nvPr/>
        </p:nvSpPr>
        <p:spPr bwMode="auto">
          <a:xfrm>
            <a:off x="460375" y="1385886"/>
            <a:ext cx="107412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Инклюзивное образование: делимся опытом</a:t>
            </a:r>
            <a:endParaRPr lang="ru-RU" altLang="ru-RU" sz="4000" b="1" dirty="0">
              <a:solidFill>
                <a:schemeClr val="bg1"/>
              </a:solidFill>
              <a:latin typeface="Arial Narrow" panose="020B0606020202030204" pitchFamily="34" charset="0"/>
              <a:cs typeface="Tahoma" pitchFamily="34" charset="0"/>
            </a:endParaRPr>
          </a:p>
        </p:txBody>
      </p:sp>
      <p:sp>
        <p:nvSpPr>
          <p:cNvPr id="1034" name="AutoShape 2" descr="ÐÐ°ÑÑÐ¸Ð½ÐºÐ¸ Ð¿Ð¾ Ð·Ð°Ð¿ÑÐ¾ÑÑ Ð¸Ð½ÑÐ¾Ð³ÑÐ°ÑÐ¸ÐºÐ° Ð´Ð¸Ð½Ð°Ð¼Ð¸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57800" y="2264956"/>
            <a:ext cx="67513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Arial Narrow" pitchFamily="34" charset="0"/>
              </a:rPr>
              <a:t>Кто?</a:t>
            </a:r>
            <a:r>
              <a:rPr lang="ru-RU" sz="2200" b="1" dirty="0" smtClean="0">
                <a:latin typeface="Arial Narrow" pitchFamily="34" charset="0"/>
              </a:rPr>
              <a:t> </a:t>
            </a:r>
            <a:r>
              <a:rPr lang="ru-RU" sz="2200" dirty="0" smtClean="0">
                <a:latin typeface="Arial Narrow" pitchFamily="34" charset="0"/>
              </a:rPr>
              <a:t>Делегация  директоров московских школ во главе с Алексеем Карпухиным, заместителем директора Московского центра развития кадрового потенциала образования.</a:t>
            </a:r>
            <a:endParaRPr lang="ru-RU" sz="2200" dirty="0"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88280" y="3833336"/>
            <a:ext cx="6461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Arial Narrow" pitchFamily="34" charset="0"/>
              </a:rPr>
              <a:t>Где?</a:t>
            </a:r>
            <a:r>
              <a:rPr lang="ru-RU" sz="2200" b="1" dirty="0" smtClean="0">
                <a:latin typeface="Arial Narrow" pitchFamily="34" charset="0"/>
              </a:rPr>
              <a:t> </a:t>
            </a:r>
            <a:r>
              <a:rPr lang="ru-RU" sz="2200" dirty="0" smtClean="0">
                <a:latin typeface="Arial Narrow" pitchFamily="34" charset="0"/>
              </a:rPr>
              <a:t>Образовательные организации: школа № 53, школа Гармония, школа № 256, детские сады № 11, 271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3062" y="5634446"/>
            <a:ext cx="12192000" cy="1197429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" b="1" dirty="0" smtClean="0">
              <a:solidFill>
                <a:srgbClr val="000099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" b="1" dirty="0">
              <a:solidFill>
                <a:srgbClr val="000099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" b="1" dirty="0" smtClean="0">
              <a:solidFill>
                <a:srgbClr val="000099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endParaRPr lang="ru-RU" sz="200" b="1" dirty="0">
              <a:solidFill>
                <a:srgbClr val="000099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*</a:t>
            </a:r>
            <a:r>
              <a:rPr lang="ru-RU" sz="2200" b="1" dirty="0" smtClean="0">
                <a:solidFill>
                  <a:srgbClr val="000099"/>
                </a:solidFill>
              </a:rPr>
              <a:t>Что? </a:t>
            </a:r>
            <a:r>
              <a:rPr lang="ru-RU" sz="2200" dirty="0" smtClean="0">
                <a:solidFill>
                  <a:schemeClr val="tx1"/>
                </a:solidFill>
              </a:rPr>
              <a:t>Образование детей с особыми образовательными потребностями. Тактильные книги и игрушки, специализированные предметные кабинеты, игровое и реабилитационное оборудование, рельефно-точечные пособия.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07874" y="4762976"/>
            <a:ext cx="6553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99"/>
                </a:solidFill>
                <a:latin typeface="Arial Narrow" pitchFamily="34" charset="0"/>
              </a:rPr>
              <a:t>Когда?</a:t>
            </a:r>
            <a:r>
              <a:rPr lang="ru-RU" sz="2200" dirty="0" smtClean="0">
                <a:solidFill>
                  <a:srgbClr val="000099"/>
                </a:solidFill>
                <a:latin typeface="Arial Narrow" pitchFamily="34" charset="0"/>
              </a:rPr>
              <a:t> </a:t>
            </a:r>
            <a:r>
              <a:rPr lang="ru-RU" sz="2200" dirty="0" smtClean="0">
                <a:latin typeface="Arial Narrow" pitchFamily="34" charset="0"/>
              </a:rPr>
              <a:t>21-22 марта 2019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37325" r="20000"/>
          <a:stretch/>
        </p:blipFill>
        <p:spPr>
          <a:xfrm>
            <a:off x="94614" y="2272539"/>
            <a:ext cx="5102225" cy="327046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 l="9417" t="34889" r="26583" b="32962"/>
          <a:stretch>
            <a:fillRect/>
          </a:stretch>
        </p:blipFill>
        <p:spPr bwMode="auto">
          <a:xfrm>
            <a:off x="0" y="0"/>
            <a:ext cx="12192000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12192000" cy="731520"/>
          </a:xfrm>
          <a:prstGeom prst="rect">
            <a:avLst/>
          </a:prstGeom>
          <a:solidFill>
            <a:srgbClr val="2DCCD2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D7D3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960" y="0"/>
            <a:ext cx="117500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Парад Кадетского движения  "Не прервётся связь поколений"</a:t>
            </a:r>
            <a:endParaRPr lang="ru-RU" sz="3400" b="1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4940300"/>
            <a:ext cx="11266715" cy="1917700"/>
          </a:xfrm>
          <a:prstGeom prst="rect">
            <a:avLst/>
          </a:prstGeom>
          <a:solidFill>
            <a:schemeClr val="bg1"/>
          </a:solidFill>
          <a:ln>
            <a:solidFill>
              <a:srgbClr val="007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По приглашению Департамента образования и науки г.Москвы, лично Министра Правительства Москвы, Руководителя Департамента образования и науки И.И. Калины,  По приглашению Департамента образования и науки г.Москвы, лично Министра Правительства Москвы, Руководителя Департамента образования и науки И.И. Калины,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l="25167" t="17333" r="25333" b="29482"/>
          <a:stretch>
            <a:fillRect/>
          </a:stretch>
        </p:blipFill>
        <p:spPr bwMode="auto">
          <a:xfrm>
            <a:off x="3733800" y="4587240"/>
            <a:ext cx="4236720" cy="227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 l="36000" t="35185" r="37167" b="32667"/>
          <a:stretch>
            <a:fillRect/>
          </a:stretch>
        </p:blipFill>
        <p:spPr bwMode="auto">
          <a:xfrm>
            <a:off x="0" y="4648199"/>
            <a:ext cx="3718561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/>
          <a:srcRect l="15917" t="27481" r="34917" b="19926"/>
          <a:stretch>
            <a:fillRect/>
          </a:stretch>
        </p:blipFill>
        <p:spPr bwMode="auto">
          <a:xfrm>
            <a:off x="8001000" y="4617721"/>
            <a:ext cx="4191000" cy="224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Прямоугольник с двумя усеченными противолежащими углами 45"/>
          <p:cNvSpPr/>
          <p:nvPr/>
        </p:nvSpPr>
        <p:spPr>
          <a:xfrm>
            <a:off x="0" y="1889761"/>
            <a:ext cx="12192000" cy="1569719"/>
          </a:xfrm>
          <a:prstGeom prst="snip2DiagRect">
            <a:avLst/>
          </a:prstGeom>
          <a:solidFill>
            <a:srgbClr val="007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Приглашение Департамента образования и науки г.Москвы, лично Министра Правительства Москвы, Руководителя Департамента образования и науки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И.И. Калины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8" name="Прямоугольник с двумя усеченными противолежащими углами 43"/>
          <p:cNvSpPr/>
          <p:nvPr/>
        </p:nvSpPr>
        <p:spPr>
          <a:xfrm>
            <a:off x="195945" y="3627120"/>
            <a:ext cx="6248400" cy="829145"/>
          </a:xfrm>
          <a:prstGeom prst="snip2DiagRect">
            <a:avLst/>
          </a:prstGeom>
          <a:solidFill>
            <a:srgbClr val="019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55 кадет</a:t>
            </a:r>
            <a:endParaRPr lang="ru-RU" sz="2800" b="1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Прямоугольник с двумя усеченными противолежащими углами 41"/>
          <p:cNvSpPr/>
          <p:nvPr/>
        </p:nvSpPr>
        <p:spPr>
          <a:xfrm>
            <a:off x="7315258" y="3627120"/>
            <a:ext cx="4602422" cy="885887"/>
          </a:xfrm>
          <a:prstGeom prst="snip2DiagRect">
            <a:avLst/>
          </a:prstGeom>
          <a:solidFill>
            <a:srgbClr val="009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6 мая Поклонная гора</a:t>
            </a:r>
          </a:p>
        </p:txBody>
      </p:sp>
    </p:spTree>
    <p:extLst>
      <p:ext uri="{BB962C8B-B14F-4D97-AF65-F5344CB8AC3E}">
        <p14:creationId xmlns:p14="http://schemas.microsoft.com/office/powerpoint/2010/main" xmlns="" val="230570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60400"/>
          </a:xfrm>
          <a:prstGeom prst="rect">
            <a:avLst/>
          </a:prstGeom>
          <a:solidFill>
            <a:srgbClr val="3070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ÐÐ°ÑÑÐ¸Ð½ÐºÐ¸ Ð¿Ð¾ Ð·Ð°Ð¿ÑÐ¾ÑÑ Ð½Ð°ÑÐ°Ð»ÑÐ½Ð°Ñ ÑÐºÐ¾Ð»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5" r="68209"/>
          <a:stretch/>
        </p:blipFill>
        <p:spPr bwMode="auto">
          <a:xfrm>
            <a:off x="0" y="660400"/>
            <a:ext cx="26924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8120" y="37813"/>
            <a:ext cx="11803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ГОРОДСКОЙ ПРОЕКТ «ЭФФЕКТИВНАЯ НАЧАЛЬНАЯ ШКОЛА 1-3»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42260" y="1300544"/>
            <a:ext cx="2946400" cy="1473200"/>
          </a:xfrm>
          <a:prstGeom prst="rect">
            <a:avLst/>
          </a:prstGeom>
          <a:solidFill>
            <a:srgbClr val="558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2837815" y="1315784"/>
            <a:ext cx="9102725" cy="4845516"/>
            <a:chOff x="2898775" y="904304"/>
            <a:chExt cx="9102725" cy="50546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06800" y="2621409"/>
              <a:ext cx="7645400" cy="1473200"/>
            </a:xfrm>
            <a:prstGeom prst="rect">
              <a:avLst/>
            </a:prstGeom>
            <a:solidFill>
              <a:srgbClr val="E13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025900" y="2788622"/>
              <a:ext cx="722630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Городской </a:t>
              </a:r>
              <a:r>
                <a:rPr lang="ru-RU" sz="32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проект </a:t>
              </a:r>
            </a:p>
            <a:p>
              <a:pPr algn="ctr"/>
              <a:r>
                <a:rPr lang="ru-RU" sz="36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«</a:t>
              </a:r>
              <a:r>
                <a:rPr lang="ru-RU" sz="3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Эффективная начальная школа 1-3»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051550" y="904304"/>
              <a:ext cx="2946400" cy="1473200"/>
            </a:xfrm>
            <a:prstGeom prst="rect">
              <a:avLst/>
            </a:prstGeom>
            <a:solidFill>
              <a:srgbClr val="12A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245600" y="904304"/>
              <a:ext cx="2755900" cy="1473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898775" y="4485704"/>
              <a:ext cx="2946400" cy="1473200"/>
            </a:xfrm>
            <a:prstGeom prst="rect">
              <a:avLst/>
            </a:prstGeom>
            <a:solidFill>
              <a:srgbClr val="B46B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096000" y="4485704"/>
              <a:ext cx="2946400" cy="1473200"/>
            </a:xfrm>
            <a:prstGeom prst="rect">
              <a:avLst/>
            </a:prstGeom>
            <a:solidFill>
              <a:srgbClr val="06C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293225" y="4475279"/>
              <a:ext cx="2708275" cy="147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903220" y="951838"/>
              <a:ext cx="29464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Эффективное и интенсивное  обучение </a:t>
              </a:r>
              <a:endPara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за 3 года в начальной школе</a:t>
              </a:r>
              <a:endParaRPr lang="ru-RU" sz="20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426069" y="1083107"/>
              <a:ext cx="22862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Обучение по индивидуальному учебному плану</a:t>
              </a:r>
              <a:endParaRPr lang="ru-RU" sz="2000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293225" y="1105727"/>
              <a:ext cx="27082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Сохранение высокой мотивации к обучению </a:t>
              </a:r>
              <a:endPara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у </a:t>
              </a:r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учащихся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935353" y="4704047"/>
              <a:ext cx="2841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Диагностика готовности </a:t>
              </a:r>
              <a:endPara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к учебно-познавательной </a:t>
              </a:r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деятельности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014105" y="4734157"/>
              <a:ext cx="302129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Обучение ведут </a:t>
              </a:r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высоко-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квалифицированные </a:t>
              </a:r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педагоги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463377" y="4560584"/>
              <a:ext cx="236796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Эффективная организация образовательного времени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789499" y="670560"/>
            <a:ext cx="940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E2A67"/>
                </a:solidFill>
              </a:rPr>
              <a:t>МБОУ </a:t>
            </a:r>
            <a:r>
              <a:rPr lang="ru-RU" sz="2400" b="1" dirty="0" smtClean="0">
                <a:solidFill>
                  <a:srgbClr val="7E2A67"/>
                </a:solidFill>
              </a:rPr>
              <a:t>СОШ </a:t>
            </a:r>
            <a:r>
              <a:rPr lang="ru-RU" sz="2400" b="1" dirty="0" smtClean="0">
                <a:solidFill>
                  <a:srgbClr val="7E2A67"/>
                </a:solidFill>
              </a:rPr>
              <a:t>№ </a:t>
            </a:r>
            <a:r>
              <a:rPr lang="ru-RU" sz="2400" b="1" dirty="0" smtClean="0">
                <a:solidFill>
                  <a:srgbClr val="7E2A67"/>
                </a:solidFill>
              </a:rPr>
              <a:t>42, МАОУ «СОШ№74»- </a:t>
            </a:r>
            <a:r>
              <a:rPr lang="ru-RU" sz="2400" b="1" dirty="0" smtClean="0">
                <a:solidFill>
                  <a:srgbClr val="7E2A67"/>
                </a:solidFill>
              </a:rPr>
              <a:t>инновационная площадка</a:t>
            </a:r>
            <a:endParaRPr lang="ru-RU" sz="2400" b="1" dirty="0">
              <a:solidFill>
                <a:srgbClr val="7E2A67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10" y="6210588"/>
            <a:ext cx="12192000" cy="660400"/>
          </a:xfrm>
          <a:prstGeom prst="rect">
            <a:avLst/>
          </a:prstGeom>
          <a:solidFill>
            <a:srgbClr val="30709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692400" y="6207020"/>
            <a:ext cx="9461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ПЕРСПЕКТИВА: 2020 – 2021 гг. = 7 ШКОЛ</a:t>
            </a:r>
            <a:endParaRPr lang="ru-RU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3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1278</Words>
  <Application>Microsoft Office PowerPoint</Application>
  <PresentationFormat>Произвольный</PresentationFormat>
  <Paragraphs>269</Paragraphs>
  <Slides>20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 слайду 3.</vt:lpstr>
      <vt:lpstr>      Ассоциация молодых педагогов г. Ижевска</vt:lpstr>
      <vt:lpstr>Слайд 19</vt:lpstr>
      <vt:lpstr>      Сайт образовательных организаций города Ижевска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Ксения</dc:creator>
  <cp:lastModifiedBy>USER</cp:lastModifiedBy>
  <cp:revision>143</cp:revision>
  <dcterms:created xsi:type="dcterms:W3CDTF">2019-06-23T15:51:04Z</dcterms:created>
  <dcterms:modified xsi:type="dcterms:W3CDTF">2019-11-05T10:48:50Z</dcterms:modified>
</cp:coreProperties>
</file>