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3" r:id="rId4"/>
    <p:sldId id="264" r:id="rId5"/>
    <p:sldId id="265" r:id="rId6"/>
    <p:sldId id="267" r:id="rId7"/>
    <p:sldId id="266" r:id="rId8"/>
    <p:sldId id="269" r:id="rId9"/>
    <p:sldId id="273" r:id="rId10"/>
    <p:sldId id="268" r:id="rId11"/>
    <p:sldId id="270" r:id="rId12"/>
    <p:sldId id="280" r:id="rId13"/>
    <p:sldId id="271" r:id="rId14"/>
    <p:sldId id="272" r:id="rId15"/>
    <p:sldId id="274" r:id="rId16"/>
    <p:sldId id="276" r:id="rId17"/>
    <p:sldId id="281" r:id="rId18"/>
    <p:sldId id="275" r:id="rId19"/>
    <p:sldId id="277" r:id="rId20"/>
    <p:sldId id="278" r:id="rId21"/>
    <p:sldId id="258" r:id="rId22"/>
    <p:sldId id="259" r:id="rId23"/>
    <p:sldId id="260" r:id="rId24"/>
    <p:sldId id="261" r:id="rId25"/>
    <p:sldId id="262" r:id="rId26"/>
    <p:sldId id="279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F460DF-EB5D-4650-9C4C-54EFA13CC9E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D77642-2471-4FAF-9F50-6960B0B0DFDD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Cambria Math" pitchFamily="18" charset="0"/>
              <a:ea typeface="Cambria Math" pitchFamily="18" charset="0"/>
            </a:rPr>
            <a:t>К структуре АООП , объему реализации  ОП</a:t>
          </a:r>
          <a:endParaRPr lang="ru-RU" sz="2000" dirty="0">
            <a:latin typeface="Cambria Math" pitchFamily="18" charset="0"/>
            <a:ea typeface="Cambria Math" pitchFamily="18" charset="0"/>
          </a:endParaRPr>
        </a:p>
      </dgm:t>
    </dgm:pt>
    <dgm:pt modelId="{26982A4D-536D-4184-938D-3BF209BE0537}" type="parTrans" cxnId="{06B1755E-1DBE-4946-990A-6AE464F19152}">
      <dgm:prSet/>
      <dgm:spPr/>
      <dgm:t>
        <a:bodyPr/>
        <a:lstStyle/>
        <a:p>
          <a:endParaRPr lang="ru-RU"/>
        </a:p>
      </dgm:t>
    </dgm:pt>
    <dgm:pt modelId="{3E88BA1E-48ED-4E28-8573-0DF8940E6E6E}" type="sibTrans" cxnId="{06B1755E-1DBE-4946-990A-6AE464F19152}">
      <dgm:prSet/>
      <dgm:spPr/>
      <dgm:t>
        <a:bodyPr/>
        <a:lstStyle/>
        <a:p>
          <a:endParaRPr lang="ru-RU"/>
        </a:p>
      </dgm:t>
    </dgm:pt>
    <dgm:pt modelId="{DFF02221-1927-4BFA-B0F8-83BD5E9CB6D0}">
      <dgm:prSet phldrT="[Текст]" custT="1"/>
      <dgm:spPr/>
      <dgm:t>
        <a:bodyPr/>
        <a:lstStyle/>
        <a:p>
          <a:pPr algn="ctr"/>
          <a:r>
            <a:rPr lang="ru-RU" sz="1800" dirty="0" smtClean="0">
              <a:latin typeface="Cambria Math" pitchFamily="18" charset="0"/>
              <a:ea typeface="Cambria Math" pitchFamily="18" charset="0"/>
            </a:rPr>
            <a:t>К условиям реализации : кадровым, материально- техническим, финансовым </a:t>
          </a:r>
          <a:endParaRPr lang="ru-RU" sz="1800" dirty="0">
            <a:latin typeface="Cambria Math" pitchFamily="18" charset="0"/>
            <a:ea typeface="Cambria Math" pitchFamily="18" charset="0"/>
          </a:endParaRPr>
        </a:p>
      </dgm:t>
    </dgm:pt>
    <dgm:pt modelId="{80A744EA-29A1-4494-97C0-FB1BAA3888F9}" type="parTrans" cxnId="{EA949F6B-B8C0-4EE9-9C5A-F1A1B0E95C17}">
      <dgm:prSet/>
      <dgm:spPr/>
      <dgm:t>
        <a:bodyPr/>
        <a:lstStyle/>
        <a:p>
          <a:endParaRPr lang="ru-RU"/>
        </a:p>
      </dgm:t>
    </dgm:pt>
    <dgm:pt modelId="{45333750-64E0-4C31-A9B1-A2A2054E495A}" type="sibTrans" cxnId="{EA949F6B-B8C0-4EE9-9C5A-F1A1B0E95C17}">
      <dgm:prSet/>
      <dgm:spPr/>
      <dgm:t>
        <a:bodyPr/>
        <a:lstStyle/>
        <a:p>
          <a:endParaRPr lang="ru-RU"/>
        </a:p>
      </dgm:t>
    </dgm:pt>
    <dgm:pt modelId="{19AE2C5E-F8D5-4FEF-A4B6-45E8BF67AFAC}">
      <dgm:prSet phldrT="[Текст]" custT="1"/>
      <dgm:spPr/>
      <dgm:t>
        <a:bodyPr/>
        <a:lstStyle/>
        <a:p>
          <a:r>
            <a:rPr lang="ru-RU" sz="2000" dirty="0" smtClean="0">
              <a:latin typeface="Cambria Math" pitchFamily="18" charset="0"/>
              <a:ea typeface="Cambria Math" pitchFamily="18" charset="0"/>
            </a:rPr>
            <a:t>К результатам освоения АООП</a:t>
          </a:r>
          <a:endParaRPr lang="ru-RU" sz="2000" dirty="0">
            <a:latin typeface="Cambria Math" pitchFamily="18" charset="0"/>
            <a:ea typeface="Cambria Math" pitchFamily="18" charset="0"/>
          </a:endParaRPr>
        </a:p>
      </dgm:t>
    </dgm:pt>
    <dgm:pt modelId="{41C4711E-4746-4CE9-87F3-5C12010ECDE3}" type="parTrans" cxnId="{7EA786A9-8864-4CA3-AD32-5A14F93380C5}">
      <dgm:prSet/>
      <dgm:spPr/>
      <dgm:t>
        <a:bodyPr/>
        <a:lstStyle/>
        <a:p>
          <a:endParaRPr lang="ru-RU"/>
        </a:p>
      </dgm:t>
    </dgm:pt>
    <dgm:pt modelId="{C3193126-2377-4FFB-806E-91073DCB5376}" type="sibTrans" cxnId="{7EA786A9-8864-4CA3-AD32-5A14F93380C5}">
      <dgm:prSet/>
      <dgm:spPr/>
      <dgm:t>
        <a:bodyPr/>
        <a:lstStyle/>
        <a:p>
          <a:endParaRPr lang="ru-RU"/>
        </a:p>
      </dgm:t>
    </dgm:pt>
    <dgm:pt modelId="{87893331-BAD2-43B6-9D75-981A87F49B26}" type="pres">
      <dgm:prSet presAssocID="{DAF460DF-EB5D-4650-9C4C-54EFA13CC9E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E7ED1C-CEFF-4BBE-BA65-9CC9FC093C83}" type="pres">
      <dgm:prSet presAssocID="{89D77642-2471-4FAF-9F50-6960B0B0DFDD}" presName="parentLin" presStyleCnt="0"/>
      <dgm:spPr/>
    </dgm:pt>
    <dgm:pt modelId="{4692E11F-CA8B-4CB1-8CF2-82E736C23BBF}" type="pres">
      <dgm:prSet presAssocID="{89D77642-2471-4FAF-9F50-6960B0B0DFD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9D5B97E-3BE9-410E-A156-A9E0826E922E}" type="pres">
      <dgm:prSet presAssocID="{89D77642-2471-4FAF-9F50-6960B0B0DFDD}" presName="parentText" presStyleLbl="node1" presStyleIdx="0" presStyleCnt="3" custScaleX="118024" custScaleY="142097" custLinFactNeighborX="17398" custLinFactNeighborY="461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77B03B-8D89-41A7-86B7-1DFC278714A5}" type="pres">
      <dgm:prSet presAssocID="{89D77642-2471-4FAF-9F50-6960B0B0DFDD}" presName="negativeSpace" presStyleCnt="0"/>
      <dgm:spPr/>
    </dgm:pt>
    <dgm:pt modelId="{90D008A3-458D-4302-AA43-D16382B1C419}" type="pres">
      <dgm:prSet presAssocID="{89D77642-2471-4FAF-9F50-6960B0B0DFDD}" presName="childText" presStyleLbl="conFgAcc1" presStyleIdx="0" presStyleCnt="3" custFlipVert="1" custScaleX="99151" custScaleY="235485" custLinFactY="-52767" custLinFactNeighborY="-100000">
        <dgm:presLayoutVars>
          <dgm:bulletEnabled val="1"/>
        </dgm:presLayoutVars>
      </dgm:prSet>
      <dgm:spPr/>
    </dgm:pt>
    <dgm:pt modelId="{E1D296A2-3E41-4D7A-9829-7992343E190E}" type="pres">
      <dgm:prSet presAssocID="{3E88BA1E-48ED-4E28-8573-0DF8940E6E6E}" presName="spaceBetweenRectangles" presStyleCnt="0"/>
      <dgm:spPr/>
    </dgm:pt>
    <dgm:pt modelId="{90ACBC3B-7B6B-4FEE-A129-A711794E4E7A}" type="pres">
      <dgm:prSet presAssocID="{DFF02221-1927-4BFA-B0F8-83BD5E9CB6D0}" presName="parentLin" presStyleCnt="0"/>
      <dgm:spPr/>
    </dgm:pt>
    <dgm:pt modelId="{65938662-613E-4B27-A9E5-A7B1AEE8CDA4}" type="pres">
      <dgm:prSet presAssocID="{DFF02221-1927-4BFA-B0F8-83BD5E9CB6D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B90F5D3-122C-4716-A8B1-1D748F24D0A9}" type="pres">
      <dgm:prSet presAssocID="{DFF02221-1927-4BFA-B0F8-83BD5E9CB6D0}" presName="parentText" presStyleLbl="node1" presStyleIdx="1" presStyleCnt="3" custScaleX="134794" custScaleY="233406" custLinFactNeighborX="46747" custLinFactNeighborY="309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B00978-9F6E-409E-82A8-578FC362A6F8}" type="pres">
      <dgm:prSet presAssocID="{DFF02221-1927-4BFA-B0F8-83BD5E9CB6D0}" presName="negativeSpace" presStyleCnt="0"/>
      <dgm:spPr/>
    </dgm:pt>
    <dgm:pt modelId="{4EF8D17A-AF4D-4115-83F0-9CAC25ED64A2}" type="pres">
      <dgm:prSet presAssocID="{DFF02221-1927-4BFA-B0F8-83BD5E9CB6D0}" presName="childText" presStyleLbl="conFgAcc1" presStyleIdx="1" presStyleCnt="3" custScaleX="97065" custScaleY="269761" custLinFactY="-135711" custLinFactNeighborX="2935" custLinFactNeighborY="-200000">
        <dgm:presLayoutVars>
          <dgm:bulletEnabled val="1"/>
        </dgm:presLayoutVars>
      </dgm:prSet>
      <dgm:spPr/>
    </dgm:pt>
    <dgm:pt modelId="{B0D9460D-B7AC-4D55-9603-252FEAA119D4}" type="pres">
      <dgm:prSet presAssocID="{45333750-64E0-4C31-A9B1-A2A2054E495A}" presName="spaceBetweenRectangles" presStyleCnt="0"/>
      <dgm:spPr/>
    </dgm:pt>
    <dgm:pt modelId="{704E3363-CFFC-41FD-A00E-4B3073E8EBD4}" type="pres">
      <dgm:prSet presAssocID="{19AE2C5E-F8D5-4FEF-A4B6-45E8BF67AFAC}" presName="parentLin" presStyleCnt="0"/>
      <dgm:spPr/>
    </dgm:pt>
    <dgm:pt modelId="{DF10A75B-50F0-46FC-86FF-62C1B272DF45}" type="pres">
      <dgm:prSet presAssocID="{19AE2C5E-F8D5-4FEF-A4B6-45E8BF67AFA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6090B6A-6322-4A56-B3C9-E3D153F548B8}" type="pres">
      <dgm:prSet presAssocID="{19AE2C5E-F8D5-4FEF-A4B6-45E8BF67AFAC}" presName="parentText" presStyleLbl="node1" presStyleIdx="2" presStyleCnt="3" custScaleX="122216" custScaleY="169994" custLinFactNeighborX="46747" custLinFactNeighborY="-84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E9613C-9CF2-470F-A7AA-B99BCF0930F8}" type="pres">
      <dgm:prSet presAssocID="{19AE2C5E-F8D5-4FEF-A4B6-45E8BF67AFAC}" presName="negativeSpace" presStyleCnt="0"/>
      <dgm:spPr/>
    </dgm:pt>
    <dgm:pt modelId="{1F1C0089-CD76-41A1-A676-0A4613D81D34}" type="pres">
      <dgm:prSet presAssocID="{19AE2C5E-F8D5-4FEF-A4B6-45E8BF67AFAC}" presName="childText" presStyleLbl="conFgAcc1" presStyleIdx="2" presStyleCnt="3" custScaleX="93705" custScaleY="269356" custLinFactY="-74714" custLinFactNeighborY="-100000">
        <dgm:presLayoutVars>
          <dgm:bulletEnabled val="1"/>
        </dgm:presLayoutVars>
      </dgm:prSet>
      <dgm:spPr/>
    </dgm:pt>
  </dgm:ptLst>
  <dgm:cxnLst>
    <dgm:cxn modelId="{6A938F32-C9CB-4720-8CB0-A479AEF711D0}" type="presOf" srcId="{DFF02221-1927-4BFA-B0F8-83BD5E9CB6D0}" destId="{1B90F5D3-122C-4716-A8B1-1D748F24D0A9}" srcOrd="1" destOrd="0" presId="urn:microsoft.com/office/officeart/2005/8/layout/list1"/>
    <dgm:cxn modelId="{4D7F8550-9CD2-480D-8706-CAC9725E82D5}" type="presOf" srcId="{89D77642-2471-4FAF-9F50-6960B0B0DFDD}" destId="{C9D5B97E-3BE9-410E-A156-A9E0826E922E}" srcOrd="1" destOrd="0" presId="urn:microsoft.com/office/officeart/2005/8/layout/list1"/>
    <dgm:cxn modelId="{7EA786A9-8864-4CA3-AD32-5A14F93380C5}" srcId="{DAF460DF-EB5D-4650-9C4C-54EFA13CC9EC}" destId="{19AE2C5E-F8D5-4FEF-A4B6-45E8BF67AFAC}" srcOrd="2" destOrd="0" parTransId="{41C4711E-4746-4CE9-87F3-5C12010ECDE3}" sibTransId="{C3193126-2377-4FFB-806E-91073DCB5376}"/>
    <dgm:cxn modelId="{F9609333-FCAC-4EE3-841A-E1C1CAD5587C}" type="presOf" srcId="{19AE2C5E-F8D5-4FEF-A4B6-45E8BF67AFAC}" destId="{D6090B6A-6322-4A56-B3C9-E3D153F548B8}" srcOrd="1" destOrd="0" presId="urn:microsoft.com/office/officeart/2005/8/layout/list1"/>
    <dgm:cxn modelId="{6902A562-D004-4728-80C4-7D2EF3C3E9BB}" type="presOf" srcId="{DFF02221-1927-4BFA-B0F8-83BD5E9CB6D0}" destId="{65938662-613E-4B27-A9E5-A7B1AEE8CDA4}" srcOrd="0" destOrd="0" presId="urn:microsoft.com/office/officeart/2005/8/layout/list1"/>
    <dgm:cxn modelId="{EA949F6B-B8C0-4EE9-9C5A-F1A1B0E95C17}" srcId="{DAF460DF-EB5D-4650-9C4C-54EFA13CC9EC}" destId="{DFF02221-1927-4BFA-B0F8-83BD5E9CB6D0}" srcOrd="1" destOrd="0" parTransId="{80A744EA-29A1-4494-97C0-FB1BAA3888F9}" sibTransId="{45333750-64E0-4C31-A9B1-A2A2054E495A}"/>
    <dgm:cxn modelId="{575771A6-D552-49F4-8EF7-5656E4C28D57}" type="presOf" srcId="{DAF460DF-EB5D-4650-9C4C-54EFA13CC9EC}" destId="{87893331-BAD2-43B6-9D75-981A87F49B26}" srcOrd="0" destOrd="0" presId="urn:microsoft.com/office/officeart/2005/8/layout/list1"/>
    <dgm:cxn modelId="{E365A478-30CD-43F3-B874-3BEBA87EBB49}" type="presOf" srcId="{89D77642-2471-4FAF-9F50-6960B0B0DFDD}" destId="{4692E11F-CA8B-4CB1-8CF2-82E736C23BBF}" srcOrd="0" destOrd="0" presId="urn:microsoft.com/office/officeart/2005/8/layout/list1"/>
    <dgm:cxn modelId="{9DC12BDD-325A-4247-A38B-077D81852EC7}" type="presOf" srcId="{19AE2C5E-F8D5-4FEF-A4B6-45E8BF67AFAC}" destId="{DF10A75B-50F0-46FC-86FF-62C1B272DF45}" srcOrd="0" destOrd="0" presId="urn:microsoft.com/office/officeart/2005/8/layout/list1"/>
    <dgm:cxn modelId="{06B1755E-1DBE-4946-990A-6AE464F19152}" srcId="{DAF460DF-EB5D-4650-9C4C-54EFA13CC9EC}" destId="{89D77642-2471-4FAF-9F50-6960B0B0DFDD}" srcOrd="0" destOrd="0" parTransId="{26982A4D-536D-4184-938D-3BF209BE0537}" sibTransId="{3E88BA1E-48ED-4E28-8573-0DF8940E6E6E}"/>
    <dgm:cxn modelId="{FFF1E41E-DED5-4E6A-A238-283488095AB5}" type="presParOf" srcId="{87893331-BAD2-43B6-9D75-981A87F49B26}" destId="{44E7ED1C-CEFF-4BBE-BA65-9CC9FC093C83}" srcOrd="0" destOrd="0" presId="urn:microsoft.com/office/officeart/2005/8/layout/list1"/>
    <dgm:cxn modelId="{20FE9F80-8DAF-4AEB-915B-170DDB578F06}" type="presParOf" srcId="{44E7ED1C-CEFF-4BBE-BA65-9CC9FC093C83}" destId="{4692E11F-CA8B-4CB1-8CF2-82E736C23BBF}" srcOrd="0" destOrd="0" presId="urn:microsoft.com/office/officeart/2005/8/layout/list1"/>
    <dgm:cxn modelId="{E8B74F4E-BB01-468F-9554-18230294BAD7}" type="presParOf" srcId="{44E7ED1C-CEFF-4BBE-BA65-9CC9FC093C83}" destId="{C9D5B97E-3BE9-410E-A156-A9E0826E922E}" srcOrd="1" destOrd="0" presId="urn:microsoft.com/office/officeart/2005/8/layout/list1"/>
    <dgm:cxn modelId="{70D43E67-C356-41D8-B06B-DADC8C818CFE}" type="presParOf" srcId="{87893331-BAD2-43B6-9D75-981A87F49B26}" destId="{6777B03B-8D89-41A7-86B7-1DFC278714A5}" srcOrd="1" destOrd="0" presId="urn:microsoft.com/office/officeart/2005/8/layout/list1"/>
    <dgm:cxn modelId="{C53C6020-4B73-4791-A3F7-C0577A2D5D89}" type="presParOf" srcId="{87893331-BAD2-43B6-9D75-981A87F49B26}" destId="{90D008A3-458D-4302-AA43-D16382B1C419}" srcOrd="2" destOrd="0" presId="urn:microsoft.com/office/officeart/2005/8/layout/list1"/>
    <dgm:cxn modelId="{495AD06C-8BE9-429D-AD04-ED6BE5E8CD05}" type="presParOf" srcId="{87893331-BAD2-43B6-9D75-981A87F49B26}" destId="{E1D296A2-3E41-4D7A-9829-7992343E190E}" srcOrd="3" destOrd="0" presId="urn:microsoft.com/office/officeart/2005/8/layout/list1"/>
    <dgm:cxn modelId="{23A26C36-B495-4586-861B-50CD9188C0A4}" type="presParOf" srcId="{87893331-BAD2-43B6-9D75-981A87F49B26}" destId="{90ACBC3B-7B6B-4FEE-A129-A711794E4E7A}" srcOrd="4" destOrd="0" presId="urn:microsoft.com/office/officeart/2005/8/layout/list1"/>
    <dgm:cxn modelId="{07242909-640D-42D0-B132-1DE8F0289FDF}" type="presParOf" srcId="{90ACBC3B-7B6B-4FEE-A129-A711794E4E7A}" destId="{65938662-613E-4B27-A9E5-A7B1AEE8CDA4}" srcOrd="0" destOrd="0" presId="urn:microsoft.com/office/officeart/2005/8/layout/list1"/>
    <dgm:cxn modelId="{CA0024E0-D411-40E0-B297-9130B6CEDD4B}" type="presParOf" srcId="{90ACBC3B-7B6B-4FEE-A129-A711794E4E7A}" destId="{1B90F5D3-122C-4716-A8B1-1D748F24D0A9}" srcOrd="1" destOrd="0" presId="urn:microsoft.com/office/officeart/2005/8/layout/list1"/>
    <dgm:cxn modelId="{A841EDF2-6255-4297-A3CB-8C1E9B9E7164}" type="presParOf" srcId="{87893331-BAD2-43B6-9D75-981A87F49B26}" destId="{CDB00978-9F6E-409E-82A8-578FC362A6F8}" srcOrd="5" destOrd="0" presId="urn:microsoft.com/office/officeart/2005/8/layout/list1"/>
    <dgm:cxn modelId="{BCDB459A-79B4-4ADE-A547-0A77BAF139A6}" type="presParOf" srcId="{87893331-BAD2-43B6-9D75-981A87F49B26}" destId="{4EF8D17A-AF4D-4115-83F0-9CAC25ED64A2}" srcOrd="6" destOrd="0" presId="urn:microsoft.com/office/officeart/2005/8/layout/list1"/>
    <dgm:cxn modelId="{D2D1ACCA-FD1E-475C-B285-7B615E543434}" type="presParOf" srcId="{87893331-BAD2-43B6-9D75-981A87F49B26}" destId="{B0D9460D-B7AC-4D55-9603-252FEAA119D4}" srcOrd="7" destOrd="0" presId="urn:microsoft.com/office/officeart/2005/8/layout/list1"/>
    <dgm:cxn modelId="{C905E8EB-763C-4C5C-93C6-2643D169B39E}" type="presParOf" srcId="{87893331-BAD2-43B6-9D75-981A87F49B26}" destId="{704E3363-CFFC-41FD-A00E-4B3073E8EBD4}" srcOrd="8" destOrd="0" presId="urn:microsoft.com/office/officeart/2005/8/layout/list1"/>
    <dgm:cxn modelId="{DC38E1B6-4FB4-4364-AD4B-9E584C2C1BFC}" type="presParOf" srcId="{704E3363-CFFC-41FD-A00E-4B3073E8EBD4}" destId="{DF10A75B-50F0-46FC-86FF-62C1B272DF45}" srcOrd="0" destOrd="0" presId="urn:microsoft.com/office/officeart/2005/8/layout/list1"/>
    <dgm:cxn modelId="{1BB64769-112D-4451-8F01-E568F1CA480F}" type="presParOf" srcId="{704E3363-CFFC-41FD-A00E-4B3073E8EBD4}" destId="{D6090B6A-6322-4A56-B3C9-E3D153F548B8}" srcOrd="1" destOrd="0" presId="urn:microsoft.com/office/officeart/2005/8/layout/list1"/>
    <dgm:cxn modelId="{608EB70F-059C-4B6D-8467-EBDF72115BAB}" type="presParOf" srcId="{87893331-BAD2-43B6-9D75-981A87F49B26}" destId="{E6E9613C-9CF2-470F-A7AA-B99BCF0930F8}" srcOrd="9" destOrd="0" presId="urn:microsoft.com/office/officeart/2005/8/layout/list1"/>
    <dgm:cxn modelId="{EC6A9F89-9547-42E6-9E75-17D1C71A6FBB}" type="presParOf" srcId="{87893331-BAD2-43B6-9D75-981A87F49B26}" destId="{1F1C0089-CD76-41A1-A676-0A4613D81D3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0CCA1E-4C64-4912-B481-B3997496AEFE}" type="doc">
      <dgm:prSet loTypeId="urn:microsoft.com/office/officeart/2005/8/layout/hList1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47E8729-B2BF-4318-BA0D-0F77FE8078C7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/>
            <a:t>Целевой</a:t>
          </a:r>
        </a:p>
      </dgm:t>
    </dgm:pt>
    <dgm:pt modelId="{151EEDE5-2B50-4334-A4B4-088D542856A8}" type="parTrans" cxnId="{D2601EA2-0673-4BBE-B9CA-2F7829D78187}">
      <dgm:prSet/>
      <dgm:spPr/>
      <dgm:t>
        <a:bodyPr/>
        <a:lstStyle/>
        <a:p>
          <a:endParaRPr lang="ru-RU"/>
        </a:p>
      </dgm:t>
    </dgm:pt>
    <dgm:pt modelId="{988AD7E7-8B2F-44DA-85A3-7812BEC5DC2D}" type="sibTrans" cxnId="{D2601EA2-0673-4BBE-B9CA-2F7829D78187}">
      <dgm:prSet/>
      <dgm:spPr/>
      <dgm:t>
        <a:bodyPr/>
        <a:lstStyle/>
        <a:p>
          <a:endParaRPr lang="ru-RU"/>
        </a:p>
      </dgm:t>
    </dgm:pt>
    <dgm:pt modelId="{84B0F951-9501-424A-B5BB-C995C584F264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latin typeface="Cambria Math" pitchFamily="18" charset="0"/>
              <a:ea typeface="Cambria Math" pitchFamily="18" charset="0"/>
            </a:rPr>
            <a:t>Пояснительная записка</a:t>
          </a:r>
        </a:p>
      </dgm:t>
    </dgm:pt>
    <dgm:pt modelId="{7F25FD2B-A819-48B0-ACBE-3719761AD012}" type="parTrans" cxnId="{FD1B9CD2-3E63-48D7-8508-2DD1585A9260}">
      <dgm:prSet/>
      <dgm:spPr/>
      <dgm:t>
        <a:bodyPr/>
        <a:lstStyle/>
        <a:p>
          <a:endParaRPr lang="ru-RU"/>
        </a:p>
      </dgm:t>
    </dgm:pt>
    <dgm:pt modelId="{124DCAA8-0F77-4710-BDB3-FE64F86BD37A}" type="sibTrans" cxnId="{FD1B9CD2-3E63-48D7-8508-2DD1585A9260}">
      <dgm:prSet/>
      <dgm:spPr/>
      <dgm:t>
        <a:bodyPr/>
        <a:lstStyle/>
        <a:p>
          <a:endParaRPr lang="ru-RU"/>
        </a:p>
      </dgm:t>
    </dgm:pt>
    <dgm:pt modelId="{1485D041-A020-4BAA-85B7-CDEA8D0C2D68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/>
            <a:t>Содержательный</a:t>
          </a:r>
          <a:r>
            <a:rPr lang="ru-RU" sz="2400" dirty="0"/>
            <a:t> </a:t>
          </a:r>
        </a:p>
      </dgm:t>
    </dgm:pt>
    <dgm:pt modelId="{F84B8515-1296-45F6-A3E9-E5FAE3901461}" type="parTrans" cxnId="{1840190D-F759-4043-808D-276BC800BBE5}">
      <dgm:prSet/>
      <dgm:spPr/>
      <dgm:t>
        <a:bodyPr/>
        <a:lstStyle/>
        <a:p>
          <a:endParaRPr lang="ru-RU"/>
        </a:p>
      </dgm:t>
    </dgm:pt>
    <dgm:pt modelId="{705FA9EE-E261-447C-B509-22CA6B99D037}" type="sibTrans" cxnId="{1840190D-F759-4043-808D-276BC800BBE5}">
      <dgm:prSet/>
      <dgm:spPr/>
      <dgm:t>
        <a:bodyPr/>
        <a:lstStyle/>
        <a:p>
          <a:endParaRPr lang="ru-RU"/>
        </a:p>
      </dgm:t>
    </dgm:pt>
    <dgm:pt modelId="{45B95629-F7E4-4FCD-8ECA-82185098472F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latin typeface="Cambria Math" pitchFamily="18" charset="0"/>
              <a:ea typeface="Cambria Math" pitchFamily="18" charset="0"/>
            </a:rPr>
            <a:t>Программы</a:t>
          </a:r>
          <a:r>
            <a:rPr lang="ru-RU" b="1" baseline="0" dirty="0">
              <a:latin typeface="Cambria Math" pitchFamily="18" charset="0"/>
              <a:ea typeface="Cambria Math" pitchFamily="18" charset="0"/>
            </a:rPr>
            <a:t> отдельных учебных предметов</a:t>
          </a:r>
          <a:endParaRPr lang="ru-RU" b="1" dirty="0">
            <a:latin typeface="Cambria Math" pitchFamily="18" charset="0"/>
            <a:ea typeface="Cambria Math" pitchFamily="18" charset="0"/>
          </a:endParaRPr>
        </a:p>
      </dgm:t>
    </dgm:pt>
    <dgm:pt modelId="{6F763A2E-9BC0-4514-9369-45D0008B596A}" type="parTrans" cxnId="{FA731EAA-07FD-408A-89B5-1DED5B78C7DC}">
      <dgm:prSet/>
      <dgm:spPr/>
      <dgm:t>
        <a:bodyPr/>
        <a:lstStyle/>
        <a:p>
          <a:endParaRPr lang="ru-RU"/>
        </a:p>
      </dgm:t>
    </dgm:pt>
    <dgm:pt modelId="{DD7C4E8E-B446-4531-823F-56B549498F43}" type="sibTrans" cxnId="{FA731EAA-07FD-408A-89B5-1DED5B78C7DC}">
      <dgm:prSet/>
      <dgm:spPr/>
      <dgm:t>
        <a:bodyPr/>
        <a:lstStyle/>
        <a:p>
          <a:endParaRPr lang="ru-RU"/>
        </a:p>
      </dgm:t>
    </dgm:pt>
    <dgm:pt modelId="{F6E2F988-E06B-4D88-8C54-268FA6064708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/>
            <a:t>Организационный</a:t>
          </a:r>
        </a:p>
      </dgm:t>
    </dgm:pt>
    <dgm:pt modelId="{B9285D8A-905B-4C54-A545-71D376954FDF}" type="parTrans" cxnId="{C7E24FD0-0A63-4360-858D-635FBF5C841A}">
      <dgm:prSet/>
      <dgm:spPr/>
      <dgm:t>
        <a:bodyPr/>
        <a:lstStyle/>
        <a:p>
          <a:endParaRPr lang="ru-RU"/>
        </a:p>
      </dgm:t>
    </dgm:pt>
    <dgm:pt modelId="{57E0BF48-7B6E-414A-9B96-200C17CB6905}" type="sibTrans" cxnId="{C7E24FD0-0A63-4360-858D-635FBF5C841A}">
      <dgm:prSet/>
      <dgm:spPr/>
      <dgm:t>
        <a:bodyPr/>
        <a:lstStyle/>
        <a:p>
          <a:endParaRPr lang="ru-RU"/>
        </a:p>
      </dgm:t>
    </dgm:pt>
    <dgm:pt modelId="{78B1C2AC-F220-4A39-8FA4-C7FE70D3365B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latin typeface="Cambria Math" pitchFamily="18" charset="0"/>
              <a:ea typeface="Cambria Math" pitchFamily="18" charset="0"/>
            </a:rPr>
            <a:t>Учебный план НОО, включающий предметные и коррекционно-развивающую области</a:t>
          </a:r>
        </a:p>
      </dgm:t>
    </dgm:pt>
    <dgm:pt modelId="{1F2C5014-2273-4122-937C-B1C7D26536A3}" type="parTrans" cxnId="{2F5C32B1-9453-4A5D-A778-117BAC7437F6}">
      <dgm:prSet/>
      <dgm:spPr/>
      <dgm:t>
        <a:bodyPr/>
        <a:lstStyle/>
        <a:p>
          <a:endParaRPr lang="ru-RU"/>
        </a:p>
      </dgm:t>
    </dgm:pt>
    <dgm:pt modelId="{480FBA2E-FDC3-49F4-89B1-60441053A72E}" type="sibTrans" cxnId="{2F5C32B1-9453-4A5D-A778-117BAC7437F6}">
      <dgm:prSet/>
      <dgm:spPr/>
      <dgm:t>
        <a:bodyPr/>
        <a:lstStyle/>
        <a:p>
          <a:endParaRPr lang="ru-RU"/>
        </a:p>
      </dgm:t>
    </dgm:pt>
    <dgm:pt modelId="{37909247-ED6C-48DB-B568-A752952F100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latin typeface="Cambria Math" pitchFamily="18" charset="0"/>
              <a:ea typeface="Cambria Math" pitchFamily="18" charset="0"/>
            </a:rPr>
            <a:t>Планируемые результаты освоения обучающимися с ОВЗ АООП НОО</a:t>
          </a:r>
        </a:p>
      </dgm:t>
    </dgm:pt>
    <dgm:pt modelId="{9822036F-13D8-46C7-8098-E7D406DF6C73}" type="parTrans" cxnId="{3D3F69EC-498C-4FFD-9487-03F3543540A2}">
      <dgm:prSet/>
      <dgm:spPr/>
      <dgm:t>
        <a:bodyPr/>
        <a:lstStyle/>
        <a:p>
          <a:endParaRPr lang="ru-RU"/>
        </a:p>
      </dgm:t>
    </dgm:pt>
    <dgm:pt modelId="{8E8E9F01-EFAE-452C-A70F-9CAEDAC00224}" type="sibTrans" cxnId="{3D3F69EC-498C-4FFD-9487-03F3543540A2}">
      <dgm:prSet/>
      <dgm:spPr/>
      <dgm:t>
        <a:bodyPr/>
        <a:lstStyle/>
        <a:p>
          <a:endParaRPr lang="ru-RU"/>
        </a:p>
      </dgm:t>
    </dgm:pt>
    <dgm:pt modelId="{89F61F1F-B9D0-4EED-8F51-CBB8675F5496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latin typeface="Cambria Math" pitchFamily="18" charset="0"/>
              <a:ea typeface="Cambria Math" pitchFamily="18" charset="0"/>
            </a:rPr>
            <a:t>Система оценки достижения планируемых результатов освоения АООП НОО</a:t>
          </a:r>
        </a:p>
      </dgm:t>
    </dgm:pt>
    <dgm:pt modelId="{6E31ADC0-AED5-4561-AC6C-10C5B37425CC}" type="parTrans" cxnId="{E0B3E738-2C5D-4710-9F30-2D79516BFB1D}">
      <dgm:prSet/>
      <dgm:spPr/>
      <dgm:t>
        <a:bodyPr/>
        <a:lstStyle/>
        <a:p>
          <a:endParaRPr lang="ru-RU"/>
        </a:p>
      </dgm:t>
    </dgm:pt>
    <dgm:pt modelId="{45DF998E-F6A6-4BBF-8D2D-2F31DB84E41F}" type="sibTrans" cxnId="{E0B3E738-2C5D-4710-9F30-2D79516BFB1D}">
      <dgm:prSet/>
      <dgm:spPr/>
      <dgm:t>
        <a:bodyPr/>
        <a:lstStyle/>
        <a:p>
          <a:endParaRPr lang="ru-RU"/>
        </a:p>
      </dgm:t>
    </dgm:pt>
    <dgm:pt modelId="{DC1194A1-4E9A-403E-A078-E6E87E830663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latin typeface="Cambria Math" pitchFamily="18" charset="0"/>
              <a:ea typeface="Cambria Math" pitchFamily="18" charset="0"/>
            </a:rPr>
            <a:t>Система специальных условий реализации АООП НОО в соответствии с требованиями Стандарта.</a:t>
          </a:r>
        </a:p>
      </dgm:t>
    </dgm:pt>
    <dgm:pt modelId="{1B0BC9AF-F320-432A-8F9F-44A2893C4A75}" type="parTrans" cxnId="{731BF07D-A31C-47C0-A997-4EFF82188109}">
      <dgm:prSet/>
      <dgm:spPr/>
      <dgm:t>
        <a:bodyPr/>
        <a:lstStyle/>
        <a:p>
          <a:endParaRPr lang="ru-RU"/>
        </a:p>
      </dgm:t>
    </dgm:pt>
    <dgm:pt modelId="{8B04890D-8767-4FDC-B042-5185B541D213}" type="sibTrans" cxnId="{731BF07D-A31C-47C0-A997-4EFF82188109}">
      <dgm:prSet/>
      <dgm:spPr/>
      <dgm:t>
        <a:bodyPr/>
        <a:lstStyle/>
        <a:p>
          <a:endParaRPr lang="ru-RU"/>
        </a:p>
      </dgm:t>
    </dgm:pt>
    <dgm:pt modelId="{896776C8-C760-4139-88D6-0AE71BF19164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latin typeface="Cambria Math" pitchFamily="18" charset="0"/>
              <a:ea typeface="Cambria Math" pitchFamily="18" charset="0"/>
            </a:rPr>
            <a:t>Программа духовно-нравственного развития</a:t>
          </a:r>
        </a:p>
      </dgm:t>
    </dgm:pt>
    <dgm:pt modelId="{ACD2A9DE-A370-48D7-9679-E96153F64415}" type="parTrans" cxnId="{C7B04188-267C-4F1D-BB8B-40B8F9686F90}">
      <dgm:prSet/>
      <dgm:spPr/>
      <dgm:t>
        <a:bodyPr/>
        <a:lstStyle/>
        <a:p>
          <a:endParaRPr lang="ru-RU"/>
        </a:p>
      </dgm:t>
    </dgm:pt>
    <dgm:pt modelId="{6E972F61-6117-4F56-ACA2-B63775D513DE}" type="sibTrans" cxnId="{C7B04188-267C-4F1D-BB8B-40B8F9686F90}">
      <dgm:prSet/>
      <dgm:spPr/>
      <dgm:t>
        <a:bodyPr/>
        <a:lstStyle/>
        <a:p>
          <a:endParaRPr lang="ru-RU"/>
        </a:p>
      </dgm:t>
    </dgm:pt>
    <dgm:pt modelId="{B2ECE30B-FDAF-405A-A4CC-049FBB1EE81D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latin typeface="Cambria Math" pitchFamily="18" charset="0"/>
              <a:ea typeface="Cambria Math" pitchFamily="18" charset="0"/>
            </a:rPr>
            <a:t>Программа формирования УУД (БУД)</a:t>
          </a:r>
        </a:p>
      </dgm:t>
    </dgm:pt>
    <dgm:pt modelId="{5A3B841B-E137-4270-B06C-EFA17D85A931}" type="parTrans" cxnId="{E6B04E88-8E43-40E1-9AD9-4C59185D6F95}">
      <dgm:prSet/>
      <dgm:spPr/>
      <dgm:t>
        <a:bodyPr/>
        <a:lstStyle/>
        <a:p>
          <a:endParaRPr lang="ru-RU"/>
        </a:p>
      </dgm:t>
    </dgm:pt>
    <dgm:pt modelId="{73FA7BE9-5DB0-4391-BFA2-2116432F3880}" type="sibTrans" cxnId="{E6B04E88-8E43-40E1-9AD9-4C59185D6F95}">
      <dgm:prSet/>
      <dgm:spPr/>
      <dgm:t>
        <a:bodyPr/>
        <a:lstStyle/>
        <a:p>
          <a:endParaRPr lang="ru-RU"/>
        </a:p>
      </dgm:t>
    </dgm:pt>
    <dgm:pt modelId="{BD532CF7-2CFA-4248-A3E7-DA00E26B61E3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latin typeface="Cambria Math" pitchFamily="18" charset="0"/>
              <a:ea typeface="Cambria Math" pitchFamily="18" charset="0"/>
            </a:rPr>
            <a:t>Программа формирования экологической </a:t>
          </a:r>
          <a:r>
            <a:rPr lang="ru-RU" dirty="0" smtClean="0">
              <a:latin typeface="Cambria Math" pitchFamily="18" charset="0"/>
              <a:ea typeface="Cambria Math" pitchFamily="18" charset="0"/>
            </a:rPr>
            <a:t>культуры и </a:t>
          </a:r>
          <a:r>
            <a:rPr lang="ru-RU" dirty="0" err="1" smtClean="0">
              <a:latin typeface="Cambria Math" pitchFamily="18" charset="0"/>
              <a:ea typeface="Cambria Math" pitchFamily="18" charset="0"/>
            </a:rPr>
            <a:t>ЗиБОЖ</a:t>
          </a:r>
          <a:r>
            <a:rPr lang="ru-RU" dirty="0" smtClean="0">
              <a:latin typeface="Cambria Math" pitchFamily="18" charset="0"/>
              <a:ea typeface="Cambria Math" pitchFamily="18" charset="0"/>
            </a:rPr>
            <a:t>, </a:t>
          </a:r>
          <a:endParaRPr lang="ru-RU" dirty="0">
            <a:latin typeface="Cambria Math" pitchFamily="18" charset="0"/>
            <a:ea typeface="Cambria Math" pitchFamily="18" charset="0"/>
          </a:endParaRPr>
        </a:p>
      </dgm:t>
    </dgm:pt>
    <dgm:pt modelId="{0CCDBAB0-CA96-4A11-B25E-DD4E939E6F78}" type="parTrans" cxnId="{71B5A52C-473C-4764-B906-C66D249C279E}">
      <dgm:prSet/>
      <dgm:spPr/>
      <dgm:t>
        <a:bodyPr/>
        <a:lstStyle/>
        <a:p>
          <a:endParaRPr lang="ru-RU"/>
        </a:p>
      </dgm:t>
    </dgm:pt>
    <dgm:pt modelId="{B264C2A5-8DD4-470B-A591-DFD9A529FDC1}" type="sibTrans" cxnId="{71B5A52C-473C-4764-B906-C66D249C279E}">
      <dgm:prSet/>
      <dgm:spPr/>
      <dgm:t>
        <a:bodyPr/>
        <a:lstStyle/>
        <a:p>
          <a:endParaRPr lang="ru-RU"/>
        </a:p>
      </dgm:t>
    </dgm:pt>
    <dgm:pt modelId="{5DFEE54C-CC40-4F97-B15C-FDB8462677B3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Cambria Math" pitchFamily="18" charset="0"/>
              <a:ea typeface="Cambria Math" pitchFamily="18" charset="0"/>
            </a:rPr>
            <a:t>Программа внеурочной деятельности</a:t>
          </a:r>
          <a:endParaRPr lang="ru-RU" dirty="0">
            <a:latin typeface="Cambria Math" pitchFamily="18" charset="0"/>
            <a:ea typeface="Cambria Math" pitchFamily="18" charset="0"/>
          </a:endParaRPr>
        </a:p>
      </dgm:t>
    </dgm:pt>
    <dgm:pt modelId="{6832537B-873B-4762-AF69-BEF396130D64}" type="parTrans" cxnId="{6FDC8544-9DE9-4779-83DA-2839DF63F815}">
      <dgm:prSet/>
      <dgm:spPr/>
      <dgm:t>
        <a:bodyPr/>
        <a:lstStyle/>
        <a:p>
          <a:endParaRPr lang="ru-RU"/>
        </a:p>
      </dgm:t>
    </dgm:pt>
    <dgm:pt modelId="{77EAD81E-0BD9-43B7-97E0-DC0648F4FB0E}" type="sibTrans" cxnId="{6FDC8544-9DE9-4779-83DA-2839DF63F815}">
      <dgm:prSet/>
      <dgm:spPr/>
      <dgm:t>
        <a:bodyPr/>
        <a:lstStyle/>
        <a:p>
          <a:endParaRPr lang="ru-RU"/>
        </a:p>
      </dgm:t>
    </dgm:pt>
    <dgm:pt modelId="{E1AA3CD5-80A5-4110-8786-6E9B10E54290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latin typeface="Cambria Math" pitchFamily="18" charset="0"/>
              <a:ea typeface="Cambria Math" pitchFamily="18" charset="0"/>
            </a:rPr>
            <a:t>План внеурочной работы</a:t>
          </a:r>
        </a:p>
      </dgm:t>
    </dgm:pt>
    <dgm:pt modelId="{C2645C63-81BC-4797-8BE4-AEB8B7C39D35}" type="parTrans" cxnId="{1C93616C-72EA-402E-A727-72CC0522D2AA}">
      <dgm:prSet/>
      <dgm:spPr/>
      <dgm:t>
        <a:bodyPr/>
        <a:lstStyle/>
        <a:p>
          <a:endParaRPr lang="ru-RU"/>
        </a:p>
      </dgm:t>
    </dgm:pt>
    <dgm:pt modelId="{8705AAF3-44AA-4CAE-B393-B1F982534B85}" type="sibTrans" cxnId="{1C93616C-72EA-402E-A727-72CC0522D2AA}">
      <dgm:prSet/>
      <dgm:spPr/>
      <dgm:t>
        <a:bodyPr/>
        <a:lstStyle/>
        <a:p>
          <a:endParaRPr lang="ru-RU"/>
        </a:p>
      </dgm:t>
    </dgm:pt>
    <dgm:pt modelId="{ECDE89E3-5979-4989-A1DC-75040D7A66E0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u="sng" dirty="0">
              <a:latin typeface="Cambria Math" pitchFamily="18" charset="0"/>
              <a:ea typeface="Cambria Math" pitchFamily="18" charset="0"/>
            </a:rPr>
            <a:t>Дополнительно</a:t>
          </a:r>
          <a:r>
            <a:rPr lang="ru-RU" dirty="0">
              <a:latin typeface="Cambria Math" pitchFamily="18" charset="0"/>
              <a:ea typeface="Cambria Math" pitchFamily="18" charset="0"/>
            </a:rPr>
            <a:t>: </a:t>
          </a:r>
          <a:r>
            <a:rPr lang="ru-RU" dirty="0" smtClean="0">
              <a:latin typeface="Cambria Math" pitchFamily="18" charset="0"/>
              <a:ea typeface="Cambria Math" pitchFamily="18" charset="0"/>
            </a:rPr>
            <a:t>основные </a:t>
          </a:r>
          <a:r>
            <a:rPr lang="ru-RU" dirty="0">
              <a:latin typeface="Cambria Math" pitchFamily="18" charset="0"/>
              <a:ea typeface="Cambria Math" pitchFamily="18" charset="0"/>
            </a:rPr>
            <a:t>понятия, детальная характеристика контингента обучающихся</a:t>
          </a:r>
        </a:p>
      </dgm:t>
    </dgm:pt>
    <dgm:pt modelId="{6EC6C498-7E17-4F6B-80C6-E37485383AB3}" type="parTrans" cxnId="{63381137-EBCB-47B2-9EDE-410A35EB110C}">
      <dgm:prSet/>
      <dgm:spPr/>
      <dgm:t>
        <a:bodyPr/>
        <a:lstStyle/>
        <a:p>
          <a:endParaRPr lang="ru-RU"/>
        </a:p>
      </dgm:t>
    </dgm:pt>
    <dgm:pt modelId="{AD6F5B1C-44C2-4A76-A2E4-408E37D8A5E7}" type="sibTrans" cxnId="{63381137-EBCB-47B2-9EDE-410A35EB110C}">
      <dgm:prSet/>
      <dgm:spPr/>
      <dgm:t>
        <a:bodyPr/>
        <a:lstStyle/>
        <a:p>
          <a:endParaRPr lang="ru-RU"/>
        </a:p>
      </dgm:t>
    </dgm:pt>
    <dgm:pt modelId="{D6A5BF03-6829-40E5-970A-EDA058E6DDB9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>
            <a:latin typeface="Cambria Math" pitchFamily="18" charset="0"/>
            <a:ea typeface="Cambria Math" pitchFamily="18" charset="0"/>
          </a:endParaRPr>
        </a:p>
      </dgm:t>
    </dgm:pt>
    <dgm:pt modelId="{6D16A69D-F0DD-420D-AB5D-9D328421E90A}" type="parTrans" cxnId="{A89310DB-81BC-45A3-B6A4-9E6C7015077E}">
      <dgm:prSet/>
      <dgm:spPr/>
      <dgm:t>
        <a:bodyPr/>
        <a:lstStyle/>
        <a:p>
          <a:endParaRPr lang="ru-RU"/>
        </a:p>
      </dgm:t>
    </dgm:pt>
    <dgm:pt modelId="{0DFF7D92-7BC6-4EEA-97E3-6028F195EBB2}" type="sibTrans" cxnId="{A89310DB-81BC-45A3-B6A4-9E6C7015077E}">
      <dgm:prSet/>
      <dgm:spPr/>
      <dgm:t>
        <a:bodyPr/>
        <a:lstStyle/>
        <a:p>
          <a:endParaRPr lang="ru-RU"/>
        </a:p>
      </dgm:t>
    </dgm:pt>
    <dgm:pt modelId="{C11F8B60-94BE-4A48-A34E-350146A22FDA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>
            <a:latin typeface="Cambria Math" pitchFamily="18" charset="0"/>
            <a:ea typeface="Cambria Math" pitchFamily="18" charset="0"/>
          </a:endParaRPr>
        </a:p>
      </dgm:t>
    </dgm:pt>
    <dgm:pt modelId="{3C81015E-1534-481A-999B-398735B19E4B}" type="parTrans" cxnId="{BEFB3577-5964-4CFE-A522-4BD3B81A1CCE}">
      <dgm:prSet/>
      <dgm:spPr/>
      <dgm:t>
        <a:bodyPr/>
        <a:lstStyle/>
        <a:p>
          <a:endParaRPr lang="ru-RU"/>
        </a:p>
      </dgm:t>
    </dgm:pt>
    <dgm:pt modelId="{F20FB22A-D57F-48BD-95F7-0C5CEB049755}" type="sibTrans" cxnId="{BEFB3577-5964-4CFE-A522-4BD3B81A1CCE}">
      <dgm:prSet/>
      <dgm:spPr/>
      <dgm:t>
        <a:bodyPr/>
        <a:lstStyle/>
        <a:p>
          <a:endParaRPr lang="ru-RU"/>
        </a:p>
      </dgm:t>
    </dgm:pt>
    <dgm:pt modelId="{24DDBB9E-9266-4F75-B63B-B9CB623EF2BB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>
            <a:latin typeface="Cambria Math" pitchFamily="18" charset="0"/>
            <a:ea typeface="Cambria Math" pitchFamily="18" charset="0"/>
          </a:endParaRPr>
        </a:p>
      </dgm:t>
    </dgm:pt>
    <dgm:pt modelId="{7F7EE50F-C7C3-4DDC-9FFA-1853AC2AC423}" type="parTrans" cxnId="{632F2B03-C654-41C4-BE40-9FCBFBDB4D12}">
      <dgm:prSet/>
      <dgm:spPr/>
      <dgm:t>
        <a:bodyPr/>
        <a:lstStyle/>
        <a:p>
          <a:endParaRPr lang="ru-RU"/>
        </a:p>
      </dgm:t>
    </dgm:pt>
    <dgm:pt modelId="{4AD89250-F51E-4566-8DD8-C8D93E49905B}" type="sibTrans" cxnId="{632F2B03-C654-41C4-BE40-9FCBFBDB4D12}">
      <dgm:prSet/>
      <dgm:spPr/>
      <dgm:t>
        <a:bodyPr/>
        <a:lstStyle/>
        <a:p>
          <a:endParaRPr lang="ru-RU"/>
        </a:p>
      </dgm:t>
    </dgm:pt>
    <dgm:pt modelId="{70F62DA8-6D6C-4C6C-8347-E57B5C2B8F80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Cambria Math" pitchFamily="18" charset="0"/>
              <a:ea typeface="Cambria Math" pitchFamily="18" charset="0"/>
            </a:rPr>
            <a:t>Программа коррекционной работы (в урочной и внеурочной)</a:t>
          </a:r>
          <a:endParaRPr lang="ru-RU" dirty="0">
            <a:latin typeface="Cambria Math" pitchFamily="18" charset="0"/>
            <a:ea typeface="Cambria Math" pitchFamily="18" charset="0"/>
          </a:endParaRPr>
        </a:p>
      </dgm:t>
    </dgm:pt>
    <dgm:pt modelId="{F70E0DA6-F76C-4278-AEBF-63F46A456277}" type="parTrans" cxnId="{4EA13DE0-F2DF-4A68-818F-407088A71BA7}">
      <dgm:prSet/>
      <dgm:spPr/>
      <dgm:t>
        <a:bodyPr/>
        <a:lstStyle/>
        <a:p>
          <a:endParaRPr lang="ru-RU"/>
        </a:p>
      </dgm:t>
    </dgm:pt>
    <dgm:pt modelId="{D671A396-64B5-4CA5-AD81-096F3BE85E7F}" type="sibTrans" cxnId="{4EA13DE0-F2DF-4A68-818F-407088A71BA7}">
      <dgm:prSet/>
      <dgm:spPr/>
      <dgm:t>
        <a:bodyPr/>
        <a:lstStyle/>
        <a:p>
          <a:endParaRPr lang="ru-RU"/>
        </a:p>
      </dgm:t>
    </dgm:pt>
    <dgm:pt modelId="{2D7FB711-E736-4845-B067-1108BE1BC9D0}" type="pres">
      <dgm:prSet presAssocID="{8C0CCA1E-4C64-4912-B481-B3997496AE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E8EC79-20DA-4268-AE29-B811CF0D9853}" type="pres">
      <dgm:prSet presAssocID="{147E8729-B2BF-4318-BA0D-0F77FE8078C7}" presName="composite" presStyleCnt="0"/>
      <dgm:spPr/>
    </dgm:pt>
    <dgm:pt modelId="{47B66AEB-804D-4D1D-ABEF-0FBBEDC7C794}" type="pres">
      <dgm:prSet presAssocID="{147E8729-B2BF-4318-BA0D-0F77FE8078C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FC443E-AE6E-477F-A212-34568C9046ED}" type="pres">
      <dgm:prSet presAssocID="{147E8729-B2BF-4318-BA0D-0F77FE8078C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3DCC7-F081-46DF-AA6C-398F1658F302}" type="pres">
      <dgm:prSet presAssocID="{988AD7E7-8B2F-44DA-85A3-7812BEC5DC2D}" presName="space" presStyleCnt="0"/>
      <dgm:spPr/>
    </dgm:pt>
    <dgm:pt modelId="{49BC8425-D96D-4760-A601-F30E13371E71}" type="pres">
      <dgm:prSet presAssocID="{1485D041-A020-4BAA-85B7-CDEA8D0C2D68}" presName="composite" presStyleCnt="0"/>
      <dgm:spPr/>
    </dgm:pt>
    <dgm:pt modelId="{5051DBCB-ACA6-415C-B332-E16AA26C6298}" type="pres">
      <dgm:prSet presAssocID="{1485D041-A020-4BAA-85B7-CDEA8D0C2D68}" presName="parTx" presStyleLbl="alignNode1" presStyleIdx="1" presStyleCnt="3" custScaleX="1379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0EC32-BDC0-45B9-9C7D-19D50CCDEDAC}" type="pres">
      <dgm:prSet presAssocID="{1485D041-A020-4BAA-85B7-CDEA8D0C2D68}" presName="desTx" presStyleLbl="alignAccFollowNode1" presStyleIdx="1" presStyleCnt="3" custScaleX="135144" custLinFactNeighborX="-2023" custLinFactNeighborY="1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39961E-672E-4E9A-AF5E-CFCC9A6B685F}" type="pres">
      <dgm:prSet presAssocID="{705FA9EE-E261-447C-B509-22CA6B99D037}" presName="space" presStyleCnt="0"/>
      <dgm:spPr/>
    </dgm:pt>
    <dgm:pt modelId="{7D0655E7-127B-42FF-AEB0-435E6258CD6E}" type="pres">
      <dgm:prSet presAssocID="{F6E2F988-E06B-4D88-8C54-268FA6064708}" presName="composite" presStyleCnt="0"/>
      <dgm:spPr/>
    </dgm:pt>
    <dgm:pt modelId="{0B2D3101-1248-4869-A79B-55A22BE16015}" type="pres">
      <dgm:prSet presAssocID="{F6E2F988-E06B-4D88-8C54-268FA6064708}" presName="parTx" presStyleLbl="alignNode1" presStyleIdx="2" presStyleCnt="3" custScaleX="1381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6AE5EE-AACB-4527-8767-0C35576A79C6}" type="pres">
      <dgm:prSet presAssocID="{F6E2F988-E06B-4D88-8C54-268FA6064708}" presName="desTx" presStyleLbl="alignAccFollowNode1" presStyleIdx="2" presStyleCnt="3" custScaleX="129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2F2B03-C654-41C4-BE40-9FCBFBDB4D12}" srcId="{F6E2F988-E06B-4D88-8C54-268FA6064708}" destId="{24DDBB9E-9266-4F75-B63B-B9CB623EF2BB}" srcOrd="3" destOrd="0" parTransId="{7F7EE50F-C7C3-4DDC-9FFA-1853AC2AC423}" sibTransId="{4AD89250-F51E-4566-8DD8-C8D93E49905B}"/>
    <dgm:cxn modelId="{FA731EAA-07FD-408A-89B5-1DED5B78C7DC}" srcId="{1485D041-A020-4BAA-85B7-CDEA8D0C2D68}" destId="{45B95629-F7E4-4FCD-8ECA-82185098472F}" srcOrd="0" destOrd="0" parTransId="{6F763A2E-9BC0-4514-9369-45D0008B596A}" sibTransId="{DD7C4E8E-B446-4531-823F-56B549498F43}"/>
    <dgm:cxn modelId="{73FF6D7C-98B2-4BC0-9AF5-0C0E0E69F71A}" type="presOf" srcId="{C11F8B60-94BE-4A48-A34E-350146A22FDA}" destId="{AE6AE5EE-AACB-4527-8767-0C35576A79C6}" srcOrd="0" destOrd="1" presId="urn:microsoft.com/office/officeart/2005/8/layout/hList1"/>
    <dgm:cxn modelId="{63381137-EBCB-47B2-9EDE-410A35EB110C}" srcId="{147E8729-B2BF-4318-BA0D-0F77FE8078C7}" destId="{ECDE89E3-5979-4989-A1DC-75040D7A66E0}" srcOrd="4" destOrd="0" parTransId="{6EC6C498-7E17-4F6B-80C6-E37485383AB3}" sibTransId="{AD6F5B1C-44C2-4A76-A2E4-408E37D8A5E7}"/>
    <dgm:cxn modelId="{F6760895-1FE7-4585-854E-8F57CDE0D452}" type="presOf" srcId="{147E8729-B2BF-4318-BA0D-0F77FE8078C7}" destId="{47B66AEB-804D-4D1D-ABEF-0FBBEDC7C794}" srcOrd="0" destOrd="0" presId="urn:microsoft.com/office/officeart/2005/8/layout/hList1"/>
    <dgm:cxn modelId="{54FC9E8D-9D94-48A0-A6B9-747FAAF87A0D}" type="presOf" srcId="{78B1C2AC-F220-4A39-8FA4-C7FE70D3365B}" destId="{AE6AE5EE-AACB-4527-8767-0C35576A79C6}" srcOrd="0" destOrd="0" presId="urn:microsoft.com/office/officeart/2005/8/layout/hList1"/>
    <dgm:cxn modelId="{4EA13DE0-F2DF-4A68-818F-407088A71BA7}" srcId="{1485D041-A020-4BAA-85B7-CDEA8D0C2D68}" destId="{70F62DA8-6D6C-4C6C-8347-E57B5C2B8F80}" srcOrd="5" destOrd="0" parTransId="{F70E0DA6-F76C-4278-AEBF-63F46A456277}" sibTransId="{D671A396-64B5-4CA5-AD81-096F3BE85E7F}"/>
    <dgm:cxn modelId="{5E38421E-C079-4CD3-A88C-39E16DB40D23}" type="presOf" srcId="{45B95629-F7E4-4FCD-8ECA-82185098472F}" destId="{2800EC32-BDC0-45B9-9C7D-19D50CCDEDAC}" srcOrd="0" destOrd="0" presId="urn:microsoft.com/office/officeart/2005/8/layout/hList1"/>
    <dgm:cxn modelId="{D2601EA2-0673-4BBE-B9CA-2F7829D78187}" srcId="{8C0CCA1E-4C64-4912-B481-B3997496AEFE}" destId="{147E8729-B2BF-4318-BA0D-0F77FE8078C7}" srcOrd="0" destOrd="0" parTransId="{151EEDE5-2B50-4334-A4B4-088D542856A8}" sibTransId="{988AD7E7-8B2F-44DA-85A3-7812BEC5DC2D}"/>
    <dgm:cxn modelId="{4D16BACD-13EE-4815-A4EA-530E2BD355BB}" type="presOf" srcId="{E1AA3CD5-80A5-4110-8786-6E9B10E54290}" destId="{AE6AE5EE-AACB-4527-8767-0C35576A79C6}" srcOrd="0" destOrd="2" presId="urn:microsoft.com/office/officeart/2005/8/layout/hList1"/>
    <dgm:cxn modelId="{655F0B27-DD78-4C3A-B4E4-DB6A0D25B48A}" type="presOf" srcId="{89F61F1F-B9D0-4EED-8F51-CBB8675F5496}" destId="{49FC443E-AE6E-477F-A212-34568C9046ED}" srcOrd="0" destOrd="2" presId="urn:microsoft.com/office/officeart/2005/8/layout/hList1"/>
    <dgm:cxn modelId="{BEFB3577-5964-4CFE-A522-4BD3B81A1CCE}" srcId="{F6E2F988-E06B-4D88-8C54-268FA6064708}" destId="{C11F8B60-94BE-4A48-A34E-350146A22FDA}" srcOrd="1" destOrd="0" parTransId="{3C81015E-1534-481A-999B-398735B19E4B}" sibTransId="{F20FB22A-D57F-48BD-95F7-0C5CEB049755}"/>
    <dgm:cxn modelId="{A89310DB-81BC-45A3-B6A4-9E6C7015077E}" srcId="{147E8729-B2BF-4318-BA0D-0F77FE8078C7}" destId="{D6A5BF03-6829-40E5-970A-EDA058E6DDB9}" srcOrd="3" destOrd="0" parTransId="{6D16A69D-F0DD-420D-AB5D-9D328421E90A}" sibTransId="{0DFF7D92-7BC6-4EEA-97E3-6028F195EBB2}"/>
    <dgm:cxn modelId="{E6B04E88-8E43-40E1-9AD9-4C59185D6F95}" srcId="{1485D041-A020-4BAA-85B7-CDEA8D0C2D68}" destId="{B2ECE30B-FDAF-405A-A4CC-049FBB1EE81D}" srcOrd="2" destOrd="0" parTransId="{5A3B841B-E137-4270-B06C-EFA17D85A931}" sibTransId="{73FA7BE9-5DB0-4391-BFA2-2116432F3880}"/>
    <dgm:cxn modelId="{A44EDCA4-E708-4F6C-A06A-04000D0635FC}" type="presOf" srcId="{B2ECE30B-FDAF-405A-A4CC-049FBB1EE81D}" destId="{2800EC32-BDC0-45B9-9C7D-19D50CCDEDAC}" srcOrd="0" destOrd="2" presId="urn:microsoft.com/office/officeart/2005/8/layout/hList1"/>
    <dgm:cxn modelId="{A9DCB28C-E9E1-4219-8888-76FD8DBD1BF6}" type="presOf" srcId="{5DFEE54C-CC40-4F97-B15C-FDB8462677B3}" destId="{2800EC32-BDC0-45B9-9C7D-19D50CCDEDAC}" srcOrd="0" destOrd="4" presId="urn:microsoft.com/office/officeart/2005/8/layout/hList1"/>
    <dgm:cxn modelId="{C7E24FD0-0A63-4360-858D-635FBF5C841A}" srcId="{8C0CCA1E-4C64-4912-B481-B3997496AEFE}" destId="{F6E2F988-E06B-4D88-8C54-268FA6064708}" srcOrd="2" destOrd="0" parTransId="{B9285D8A-905B-4C54-A545-71D376954FDF}" sibTransId="{57E0BF48-7B6E-414A-9B96-200C17CB6905}"/>
    <dgm:cxn modelId="{2F5C32B1-9453-4A5D-A778-117BAC7437F6}" srcId="{F6E2F988-E06B-4D88-8C54-268FA6064708}" destId="{78B1C2AC-F220-4A39-8FA4-C7FE70D3365B}" srcOrd="0" destOrd="0" parTransId="{1F2C5014-2273-4122-937C-B1C7D26536A3}" sibTransId="{480FBA2E-FDC3-49F4-89B1-60441053A72E}"/>
    <dgm:cxn modelId="{037F90AF-9586-4551-AA32-13EB12A2E7B4}" type="presOf" srcId="{8C0CCA1E-4C64-4912-B481-B3997496AEFE}" destId="{2D7FB711-E736-4845-B067-1108BE1BC9D0}" srcOrd="0" destOrd="0" presId="urn:microsoft.com/office/officeart/2005/8/layout/hList1"/>
    <dgm:cxn modelId="{9303EB51-12F3-4F42-ACC8-99A82839DFF7}" type="presOf" srcId="{84B0F951-9501-424A-B5BB-C995C584F264}" destId="{49FC443E-AE6E-477F-A212-34568C9046ED}" srcOrd="0" destOrd="0" presId="urn:microsoft.com/office/officeart/2005/8/layout/hList1"/>
    <dgm:cxn modelId="{FD1B9CD2-3E63-48D7-8508-2DD1585A9260}" srcId="{147E8729-B2BF-4318-BA0D-0F77FE8078C7}" destId="{84B0F951-9501-424A-B5BB-C995C584F264}" srcOrd="0" destOrd="0" parTransId="{7F25FD2B-A819-48B0-ACBE-3719761AD012}" sibTransId="{124DCAA8-0F77-4710-BDB3-FE64F86BD37A}"/>
    <dgm:cxn modelId="{55496D4C-6926-45D0-980D-8DA61FD938F8}" type="presOf" srcId="{896776C8-C760-4139-88D6-0AE71BF19164}" destId="{2800EC32-BDC0-45B9-9C7D-19D50CCDEDAC}" srcOrd="0" destOrd="1" presId="urn:microsoft.com/office/officeart/2005/8/layout/hList1"/>
    <dgm:cxn modelId="{6FDC8544-9DE9-4779-83DA-2839DF63F815}" srcId="{1485D041-A020-4BAA-85B7-CDEA8D0C2D68}" destId="{5DFEE54C-CC40-4F97-B15C-FDB8462677B3}" srcOrd="4" destOrd="0" parTransId="{6832537B-873B-4762-AF69-BEF396130D64}" sibTransId="{77EAD81E-0BD9-43B7-97E0-DC0648F4FB0E}"/>
    <dgm:cxn modelId="{C7B04188-267C-4F1D-BB8B-40B8F9686F90}" srcId="{1485D041-A020-4BAA-85B7-CDEA8D0C2D68}" destId="{896776C8-C760-4139-88D6-0AE71BF19164}" srcOrd="1" destOrd="0" parTransId="{ACD2A9DE-A370-48D7-9679-E96153F64415}" sibTransId="{6E972F61-6117-4F56-ACA2-B63775D513DE}"/>
    <dgm:cxn modelId="{FE9E8BD7-90E6-4E30-B869-2FFA3EDDBCF2}" type="presOf" srcId="{F6E2F988-E06B-4D88-8C54-268FA6064708}" destId="{0B2D3101-1248-4869-A79B-55A22BE16015}" srcOrd="0" destOrd="0" presId="urn:microsoft.com/office/officeart/2005/8/layout/hList1"/>
    <dgm:cxn modelId="{6BFE7E57-2F3D-48C8-9124-0FFF2023D8FE}" type="presOf" srcId="{24DDBB9E-9266-4F75-B63B-B9CB623EF2BB}" destId="{AE6AE5EE-AACB-4527-8767-0C35576A79C6}" srcOrd="0" destOrd="3" presId="urn:microsoft.com/office/officeart/2005/8/layout/hList1"/>
    <dgm:cxn modelId="{E0B3E738-2C5D-4710-9F30-2D79516BFB1D}" srcId="{147E8729-B2BF-4318-BA0D-0F77FE8078C7}" destId="{89F61F1F-B9D0-4EED-8F51-CBB8675F5496}" srcOrd="2" destOrd="0" parTransId="{6E31ADC0-AED5-4561-AC6C-10C5B37425CC}" sibTransId="{45DF998E-F6A6-4BBF-8D2D-2F31DB84E41F}"/>
    <dgm:cxn modelId="{631BD38D-5115-4E98-84AA-4E3D7265C3E0}" type="presOf" srcId="{DC1194A1-4E9A-403E-A078-E6E87E830663}" destId="{AE6AE5EE-AACB-4527-8767-0C35576A79C6}" srcOrd="0" destOrd="4" presId="urn:microsoft.com/office/officeart/2005/8/layout/hList1"/>
    <dgm:cxn modelId="{EA5453FC-181B-4F9F-83F8-06D0212D35BC}" type="presOf" srcId="{37909247-ED6C-48DB-B568-A752952F100F}" destId="{49FC443E-AE6E-477F-A212-34568C9046ED}" srcOrd="0" destOrd="1" presId="urn:microsoft.com/office/officeart/2005/8/layout/hList1"/>
    <dgm:cxn modelId="{731BF07D-A31C-47C0-A997-4EFF82188109}" srcId="{F6E2F988-E06B-4D88-8C54-268FA6064708}" destId="{DC1194A1-4E9A-403E-A078-E6E87E830663}" srcOrd="4" destOrd="0" parTransId="{1B0BC9AF-F320-432A-8F9F-44A2893C4A75}" sibTransId="{8B04890D-8767-4FDC-B042-5185B541D213}"/>
    <dgm:cxn modelId="{23B87E6C-BB0E-4019-BE44-5C88CC39A5A5}" type="presOf" srcId="{BD532CF7-2CFA-4248-A3E7-DA00E26B61E3}" destId="{2800EC32-BDC0-45B9-9C7D-19D50CCDEDAC}" srcOrd="0" destOrd="3" presId="urn:microsoft.com/office/officeart/2005/8/layout/hList1"/>
    <dgm:cxn modelId="{80DB9AE7-FC9D-4898-A2C7-48C4480D07B2}" type="presOf" srcId="{70F62DA8-6D6C-4C6C-8347-E57B5C2B8F80}" destId="{2800EC32-BDC0-45B9-9C7D-19D50CCDEDAC}" srcOrd="0" destOrd="5" presId="urn:microsoft.com/office/officeart/2005/8/layout/hList1"/>
    <dgm:cxn modelId="{1840190D-F759-4043-808D-276BC800BBE5}" srcId="{8C0CCA1E-4C64-4912-B481-B3997496AEFE}" destId="{1485D041-A020-4BAA-85B7-CDEA8D0C2D68}" srcOrd="1" destOrd="0" parTransId="{F84B8515-1296-45F6-A3E9-E5FAE3901461}" sibTransId="{705FA9EE-E261-447C-B509-22CA6B99D037}"/>
    <dgm:cxn modelId="{71B5A52C-473C-4764-B906-C66D249C279E}" srcId="{1485D041-A020-4BAA-85B7-CDEA8D0C2D68}" destId="{BD532CF7-2CFA-4248-A3E7-DA00E26B61E3}" srcOrd="3" destOrd="0" parTransId="{0CCDBAB0-CA96-4A11-B25E-DD4E939E6F78}" sibTransId="{B264C2A5-8DD4-470B-A591-DFD9A529FDC1}"/>
    <dgm:cxn modelId="{DA1097A9-6137-44DF-B4BB-2742C45A53A9}" type="presOf" srcId="{ECDE89E3-5979-4989-A1DC-75040D7A66E0}" destId="{49FC443E-AE6E-477F-A212-34568C9046ED}" srcOrd="0" destOrd="4" presId="urn:microsoft.com/office/officeart/2005/8/layout/hList1"/>
    <dgm:cxn modelId="{3D3F69EC-498C-4FFD-9487-03F3543540A2}" srcId="{147E8729-B2BF-4318-BA0D-0F77FE8078C7}" destId="{37909247-ED6C-48DB-B568-A752952F100F}" srcOrd="1" destOrd="0" parTransId="{9822036F-13D8-46C7-8098-E7D406DF6C73}" sibTransId="{8E8E9F01-EFAE-452C-A70F-9CAEDAC00224}"/>
    <dgm:cxn modelId="{1C93616C-72EA-402E-A727-72CC0522D2AA}" srcId="{F6E2F988-E06B-4D88-8C54-268FA6064708}" destId="{E1AA3CD5-80A5-4110-8786-6E9B10E54290}" srcOrd="2" destOrd="0" parTransId="{C2645C63-81BC-4797-8BE4-AEB8B7C39D35}" sibTransId="{8705AAF3-44AA-4CAE-B393-B1F982534B85}"/>
    <dgm:cxn modelId="{1B5350F3-867E-46ED-8C75-910296262FFD}" type="presOf" srcId="{D6A5BF03-6829-40E5-970A-EDA058E6DDB9}" destId="{49FC443E-AE6E-477F-A212-34568C9046ED}" srcOrd="0" destOrd="3" presId="urn:microsoft.com/office/officeart/2005/8/layout/hList1"/>
    <dgm:cxn modelId="{1A12F72F-6E85-4850-B7D6-A74DCCDCAC10}" type="presOf" srcId="{1485D041-A020-4BAA-85B7-CDEA8D0C2D68}" destId="{5051DBCB-ACA6-415C-B332-E16AA26C6298}" srcOrd="0" destOrd="0" presId="urn:microsoft.com/office/officeart/2005/8/layout/hList1"/>
    <dgm:cxn modelId="{65D710A6-A197-40DB-AA45-AF814CE12FBE}" type="presParOf" srcId="{2D7FB711-E736-4845-B067-1108BE1BC9D0}" destId="{CEE8EC79-20DA-4268-AE29-B811CF0D9853}" srcOrd="0" destOrd="0" presId="urn:microsoft.com/office/officeart/2005/8/layout/hList1"/>
    <dgm:cxn modelId="{709996BC-CFAF-449B-BB11-1D1984930054}" type="presParOf" srcId="{CEE8EC79-20DA-4268-AE29-B811CF0D9853}" destId="{47B66AEB-804D-4D1D-ABEF-0FBBEDC7C794}" srcOrd="0" destOrd="0" presId="urn:microsoft.com/office/officeart/2005/8/layout/hList1"/>
    <dgm:cxn modelId="{714D187E-28A6-455A-988F-27F82A38488E}" type="presParOf" srcId="{CEE8EC79-20DA-4268-AE29-B811CF0D9853}" destId="{49FC443E-AE6E-477F-A212-34568C9046ED}" srcOrd="1" destOrd="0" presId="urn:microsoft.com/office/officeart/2005/8/layout/hList1"/>
    <dgm:cxn modelId="{37EA08B0-A1E4-40FC-B12B-FA3CC13F6AAE}" type="presParOf" srcId="{2D7FB711-E736-4845-B067-1108BE1BC9D0}" destId="{C173DCC7-F081-46DF-AA6C-398F1658F302}" srcOrd="1" destOrd="0" presId="urn:microsoft.com/office/officeart/2005/8/layout/hList1"/>
    <dgm:cxn modelId="{8A63743C-2E37-4944-AAB2-D0FCC7D54286}" type="presParOf" srcId="{2D7FB711-E736-4845-B067-1108BE1BC9D0}" destId="{49BC8425-D96D-4760-A601-F30E13371E71}" srcOrd="2" destOrd="0" presId="urn:microsoft.com/office/officeart/2005/8/layout/hList1"/>
    <dgm:cxn modelId="{225F62E9-1BE8-4C83-ABE2-B2CF6EA7424C}" type="presParOf" srcId="{49BC8425-D96D-4760-A601-F30E13371E71}" destId="{5051DBCB-ACA6-415C-B332-E16AA26C6298}" srcOrd="0" destOrd="0" presId="urn:microsoft.com/office/officeart/2005/8/layout/hList1"/>
    <dgm:cxn modelId="{87B39876-0B8C-45DE-B848-C54635E7DAB1}" type="presParOf" srcId="{49BC8425-D96D-4760-A601-F30E13371E71}" destId="{2800EC32-BDC0-45B9-9C7D-19D50CCDEDAC}" srcOrd="1" destOrd="0" presId="urn:microsoft.com/office/officeart/2005/8/layout/hList1"/>
    <dgm:cxn modelId="{2F1CE694-516A-4324-AE8F-D4D342A24B1F}" type="presParOf" srcId="{2D7FB711-E736-4845-B067-1108BE1BC9D0}" destId="{6039961E-672E-4E9A-AF5E-CFCC9A6B685F}" srcOrd="3" destOrd="0" presId="urn:microsoft.com/office/officeart/2005/8/layout/hList1"/>
    <dgm:cxn modelId="{BC144FA5-7C2E-4C09-909E-2A859ED580D5}" type="presParOf" srcId="{2D7FB711-E736-4845-B067-1108BE1BC9D0}" destId="{7D0655E7-127B-42FF-AEB0-435E6258CD6E}" srcOrd="4" destOrd="0" presId="urn:microsoft.com/office/officeart/2005/8/layout/hList1"/>
    <dgm:cxn modelId="{FCD23796-1533-43EE-A1CB-3DBE1B2E7FBC}" type="presParOf" srcId="{7D0655E7-127B-42FF-AEB0-435E6258CD6E}" destId="{0B2D3101-1248-4869-A79B-55A22BE16015}" srcOrd="0" destOrd="0" presId="urn:microsoft.com/office/officeart/2005/8/layout/hList1"/>
    <dgm:cxn modelId="{B0FC8412-8A30-43BB-8CF5-0F804EDA76C0}" type="presParOf" srcId="{7D0655E7-127B-42FF-AEB0-435E6258CD6E}" destId="{AE6AE5EE-AACB-4527-8767-0C35576A79C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D008A3-458D-4302-AA43-D16382B1C419}">
      <dsp:nvSpPr>
        <dsp:cNvPr id="0" name=""/>
        <dsp:cNvSpPr/>
      </dsp:nvSpPr>
      <dsp:spPr>
        <a:xfrm flipV="1">
          <a:off x="0" y="144016"/>
          <a:ext cx="4865301" cy="8307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D5B97E-3BE9-410E-A156-A9E0826E922E}">
      <dsp:nvSpPr>
        <dsp:cNvPr id="0" name=""/>
        <dsp:cNvSpPr/>
      </dsp:nvSpPr>
      <dsp:spPr>
        <a:xfrm>
          <a:off x="288033" y="216024"/>
          <a:ext cx="4053974" cy="5872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830" tIns="0" rIns="12983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mbria Math" pitchFamily="18" charset="0"/>
              <a:ea typeface="Cambria Math" pitchFamily="18" charset="0"/>
            </a:rPr>
            <a:t>К структуре АООП , объему реализации  ОП</a:t>
          </a:r>
          <a:endParaRPr lang="ru-RU" sz="2000" kern="1200" dirty="0">
            <a:latin typeface="Cambria Math" pitchFamily="18" charset="0"/>
            <a:ea typeface="Cambria Math" pitchFamily="18" charset="0"/>
          </a:endParaRPr>
        </a:p>
      </dsp:txBody>
      <dsp:txXfrm>
        <a:off x="288033" y="216024"/>
        <a:ext cx="4053974" cy="587258"/>
      </dsp:txXfrm>
    </dsp:sp>
    <dsp:sp modelId="{4EF8D17A-AF4D-4115-83F0-9CAC25ED64A2}">
      <dsp:nvSpPr>
        <dsp:cNvPr id="0" name=""/>
        <dsp:cNvSpPr/>
      </dsp:nvSpPr>
      <dsp:spPr>
        <a:xfrm>
          <a:off x="144019" y="1440161"/>
          <a:ext cx="4762942" cy="9517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90F5D3-122C-4716-A8B1-1D748F24D0A9}">
      <dsp:nvSpPr>
        <dsp:cNvPr id="0" name=""/>
        <dsp:cNvSpPr/>
      </dsp:nvSpPr>
      <dsp:spPr>
        <a:xfrm>
          <a:off x="276958" y="1440161"/>
          <a:ext cx="4630003" cy="964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830" tIns="0" rIns="12983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mbria Math" pitchFamily="18" charset="0"/>
              <a:ea typeface="Cambria Math" pitchFamily="18" charset="0"/>
            </a:rPr>
            <a:t>К условиям реализации : кадровым, материально- техническим, финансовым </a:t>
          </a:r>
          <a:endParaRPr lang="ru-RU" sz="1800" kern="1200" dirty="0">
            <a:latin typeface="Cambria Math" pitchFamily="18" charset="0"/>
            <a:ea typeface="Cambria Math" pitchFamily="18" charset="0"/>
          </a:endParaRPr>
        </a:p>
      </dsp:txBody>
      <dsp:txXfrm>
        <a:off x="276958" y="1440161"/>
        <a:ext cx="4630003" cy="964620"/>
      </dsp:txXfrm>
    </dsp:sp>
    <dsp:sp modelId="{1F1C0089-CD76-41A1-A676-0A4613D81D34}">
      <dsp:nvSpPr>
        <dsp:cNvPr id="0" name=""/>
        <dsp:cNvSpPr/>
      </dsp:nvSpPr>
      <dsp:spPr>
        <a:xfrm>
          <a:off x="0" y="3123146"/>
          <a:ext cx="4598068" cy="9502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090B6A-6322-4A56-B3C9-E3D153F548B8}">
      <dsp:nvSpPr>
        <dsp:cNvPr id="0" name=""/>
        <dsp:cNvSpPr/>
      </dsp:nvSpPr>
      <dsp:spPr>
        <a:xfrm>
          <a:off x="360040" y="3062515"/>
          <a:ext cx="4197964" cy="7025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830" tIns="0" rIns="12983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mbria Math" pitchFamily="18" charset="0"/>
              <a:ea typeface="Cambria Math" pitchFamily="18" charset="0"/>
            </a:rPr>
            <a:t>К результатам освоения АООП</a:t>
          </a:r>
          <a:endParaRPr lang="ru-RU" sz="2000" kern="1200" dirty="0">
            <a:latin typeface="Cambria Math" pitchFamily="18" charset="0"/>
            <a:ea typeface="Cambria Math" pitchFamily="18" charset="0"/>
          </a:endParaRPr>
        </a:p>
      </dsp:txBody>
      <dsp:txXfrm>
        <a:off x="360040" y="3062515"/>
        <a:ext cx="4197964" cy="70255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B66AEB-804D-4D1D-ABEF-0FBBEDC7C794}">
      <dsp:nvSpPr>
        <dsp:cNvPr id="0" name=""/>
        <dsp:cNvSpPr/>
      </dsp:nvSpPr>
      <dsp:spPr>
        <a:xfrm>
          <a:off x="2603" y="3438"/>
          <a:ext cx="2129319" cy="543364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Целевой</a:t>
          </a:r>
        </a:p>
      </dsp:txBody>
      <dsp:txXfrm>
        <a:off x="2603" y="3438"/>
        <a:ext cx="2129319" cy="543364"/>
      </dsp:txXfrm>
    </dsp:sp>
    <dsp:sp modelId="{49FC443E-AE6E-477F-A212-34568C9046ED}">
      <dsp:nvSpPr>
        <dsp:cNvPr id="0" name=""/>
        <dsp:cNvSpPr/>
      </dsp:nvSpPr>
      <dsp:spPr>
        <a:xfrm>
          <a:off x="2603" y="546803"/>
          <a:ext cx="2129319" cy="427088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Cambria Math" pitchFamily="18" charset="0"/>
              <a:ea typeface="Cambria Math" pitchFamily="18" charset="0"/>
            </a:rPr>
            <a:t>Пояснительная записка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Cambria Math" pitchFamily="18" charset="0"/>
              <a:ea typeface="Cambria Math" pitchFamily="18" charset="0"/>
            </a:rPr>
            <a:t>Планируемые результаты освоения обучающимися с ОВЗ АООП НОО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Cambria Math" pitchFamily="18" charset="0"/>
              <a:ea typeface="Cambria Math" pitchFamily="18" charset="0"/>
            </a:rPr>
            <a:t>Система оценки достижения планируемых результатов освоения АООП НОО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Cambria Math" pitchFamily="18" charset="0"/>
            <a:ea typeface="Cambria Math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u="sng" kern="1200" dirty="0">
              <a:latin typeface="Cambria Math" pitchFamily="18" charset="0"/>
              <a:ea typeface="Cambria Math" pitchFamily="18" charset="0"/>
            </a:rPr>
            <a:t>Дополнительно</a:t>
          </a:r>
          <a:r>
            <a:rPr lang="ru-RU" sz="1400" kern="1200" dirty="0">
              <a:latin typeface="Cambria Math" pitchFamily="18" charset="0"/>
              <a:ea typeface="Cambria Math" pitchFamily="18" charset="0"/>
            </a:rPr>
            <a:t>: </a:t>
          </a:r>
          <a:r>
            <a:rPr lang="ru-RU" sz="1400" kern="1200" dirty="0" smtClean="0">
              <a:latin typeface="Cambria Math" pitchFamily="18" charset="0"/>
              <a:ea typeface="Cambria Math" pitchFamily="18" charset="0"/>
            </a:rPr>
            <a:t>основные </a:t>
          </a:r>
          <a:r>
            <a:rPr lang="ru-RU" sz="1400" kern="1200" dirty="0">
              <a:latin typeface="Cambria Math" pitchFamily="18" charset="0"/>
              <a:ea typeface="Cambria Math" pitchFamily="18" charset="0"/>
            </a:rPr>
            <a:t>понятия, детальная характеристика контингента обучающихся</a:t>
          </a:r>
        </a:p>
      </dsp:txBody>
      <dsp:txXfrm>
        <a:off x="2603" y="546803"/>
        <a:ext cx="2129319" cy="4270887"/>
      </dsp:txXfrm>
    </dsp:sp>
    <dsp:sp modelId="{5051DBCB-ACA6-415C-B332-E16AA26C6298}">
      <dsp:nvSpPr>
        <dsp:cNvPr id="0" name=""/>
        <dsp:cNvSpPr/>
      </dsp:nvSpPr>
      <dsp:spPr>
        <a:xfrm>
          <a:off x="2430027" y="3438"/>
          <a:ext cx="2937885" cy="543364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Содержательный</a:t>
          </a:r>
          <a:r>
            <a:rPr lang="ru-RU" sz="2400" kern="1200" dirty="0"/>
            <a:t> </a:t>
          </a:r>
        </a:p>
      </dsp:txBody>
      <dsp:txXfrm>
        <a:off x="2430027" y="3438"/>
        <a:ext cx="2937885" cy="543364"/>
      </dsp:txXfrm>
    </dsp:sp>
    <dsp:sp modelId="{2800EC32-BDC0-45B9-9C7D-19D50CCDEDAC}">
      <dsp:nvSpPr>
        <dsp:cNvPr id="0" name=""/>
        <dsp:cNvSpPr/>
      </dsp:nvSpPr>
      <dsp:spPr>
        <a:xfrm>
          <a:off x="2417070" y="550241"/>
          <a:ext cx="2877646" cy="427088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Cambria Math" pitchFamily="18" charset="0"/>
              <a:ea typeface="Cambria Math" pitchFamily="18" charset="0"/>
            </a:rPr>
            <a:t>Программы</a:t>
          </a:r>
          <a:r>
            <a:rPr lang="ru-RU" sz="1400" b="1" kern="1200" baseline="0" dirty="0">
              <a:latin typeface="Cambria Math" pitchFamily="18" charset="0"/>
              <a:ea typeface="Cambria Math" pitchFamily="18" charset="0"/>
            </a:rPr>
            <a:t> отдельных учебных предметов</a:t>
          </a:r>
          <a:endParaRPr lang="ru-RU" sz="1400" b="1" kern="1200" dirty="0">
            <a:latin typeface="Cambria Math" pitchFamily="18" charset="0"/>
            <a:ea typeface="Cambria Math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Cambria Math" pitchFamily="18" charset="0"/>
              <a:ea typeface="Cambria Math" pitchFamily="18" charset="0"/>
            </a:rPr>
            <a:t>Программа духовно-нравственного развития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Cambria Math" pitchFamily="18" charset="0"/>
              <a:ea typeface="Cambria Math" pitchFamily="18" charset="0"/>
            </a:rPr>
            <a:t>Программа формирования УУД (БУД)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Cambria Math" pitchFamily="18" charset="0"/>
              <a:ea typeface="Cambria Math" pitchFamily="18" charset="0"/>
            </a:rPr>
            <a:t>Программа формирования экологической </a:t>
          </a:r>
          <a:r>
            <a:rPr lang="ru-RU" sz="1400" kern="1200" dirty="0" smtClean="0">
              <a:latin typeface="Cambria Math" pitchFamily="18" charset="0"/>
              <a:ea typeface="Cambria Math" pitchFamily="18" charset="0"/>
            </a:rPr>
            <a:t>культуры и </a:t>
          </a:r>
          <a:r>
            <a:rPr lang="ru-RU" sz="1400" kern="1200" dirty="0" err="1" smtClean="0">
              <a:latin typeface="Cambria Math" pitchFamily="18" charset="0"/>
              <a:ea typeface="Cambria Math" pitchFamily="18" charset="0"/>
            </a:rPr>
            <a:t>ЗиБОЖ</a:t>
          </a:r>
          <a:r>
            <a:rPr lang="ru-RU" sz="1400" kern="1200" dirty="0" smtClean="0">
              <a:latin typeface="Cambria Math" pitchFamily="18" charset="0"/>
              <a:ea typeface="Cambria Math" pitchFamily="18" charset="0"/>
            </a:rPr>
            <a:t>, </a:t>
          </a:r>
          <a:endParaRPr lang="ru-RU" sz="1400" kern="1200" dirty="0">
            <a:latin typeface="Cambria Math" pitchFamily="18" charset="0"/>
            <a:ea typeface="Cambria Math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Cambria Math" pitchFamily="18" charset="0"/>
              <a:ea typeface="Cambria Math" pitchFamily="18" charset="0"/>
            </a:rPr>
            <a:t>Программа внеурочной деятельности</a:t>
          </a:r>
          <a:endParaRPr lang="ru-RU" sz="1400" kern="1200" dirty="0">
            <a:latin typeface="Cambria Math" pitchFamily="18" charset="0"/>
            <a:ea typeface="Cambria Math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Cambria Math" pitchFamily="18" charset="0"/>
              <a:ea typeface="Cambria Math" pitchFamily="18" charset="0"/>
            </a:rPr>
            <a:t>Программа коррекционной работы (в урочной и внеурочной)</a:t>
          </a:r>
          <a:endParaRPr lang="ru-RU" sz="1400" kern="1200" dirty="0">
            <a:latin typeface="Cambria Math" pitchFamily="18" charset="0"/>
            <a:ea typeface="Cambria Math" pitchFamily="18" charset="0"/>
          </a:endParaRPr>
        </a:p>
      </dsp:txBody>
      <dsp:txXfrm>
        <a:off x="2417070" y="550241"/>
        <a:ext cx="2877646" cy="4270887"/>
      </dsp:txXfrm>
    </dsp:sp>
    <dsp:sp modelId="{0B2D3101-1248-4869-A79B-55A22BE16015}">
      <dsp:nvSpPr>
        <dsp:cNvPr id="0" name=""/>
        <dsp:cNvSpPr/>
      </dsp:nvSpPr>
      <dsp:spPr>
        <a:xfrm>
          <a:off x="5666017" y="3438"/>
          <a:ext cx="2941143" cy="54336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Организационный</a:t>
          </a:r>
        </a:p>
      </dsp:txBody>
      <dsp:txXfrm>
        <a:off x="5666017" y="3438"/>
        <a:ext cx="2941143" cy="543364"/>
      </dsp:txXfrm>
    </dsp:sp>
    <dsp:sp modelId="{AE6AE5EE-AACB-4527-8767-0C35576A79C6}">
      <dsp:nvSpPr>
        <dsp:cNvPr id="0" name=""/>
        <dsp:cNvSpPr/>
      </dsp:nvSpPr>
      <dsp:spPr>
        <a:xfrm>
          <a:off x="5759174" y="546803"/>
          <a:ext cx="2754827" cy="427088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Cambria Math" pitchFamily="18" charset="0"/>
              <a:ea typeface="Cambria Math" pitchFamily="18" charset="0"/>
            </a:rPr>
            <a:t>Учебный план НОО, включающий предметные и коррекционно-развивающую области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Cambria Math" pitchFamily="18" charset="0"/>
            <a:ea typeface="Cambria Math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Cambria Math" pitchFamily="18" charset="0"/>
              <a:ea typeface="Cambria Math" pitchFamily="18" charset="0"/>
            </a:rPr>
            <a:t>План внеурочной работы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Cambria Math" pitchFamily="18" charset="0"/>
            <a:ea typeface="Cambria Math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Cambria Math" pitchFamily="18" charset="0"/>
              <a:ea typeface="Cambria Math" pitchFamily="18" charset="0"/>
            </a:rPr>
            <a:t>Система специальных условий реализации АООП НОО в соответствии с требованиями Стандарта.</a:t>
          </a:r>
        </a:p>
      </dsp:txBody>
      <dsp:txXfrm>
        <a:off x="5759174" y="546803"/>
        <a:ext cx="2754827" cy="4270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6DECC-8EA3-43DE-9BD0-214441E057C9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AA598-445A-495D-B94E-52185A2AC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АОП – собирательный термин</a:t>
            </a:r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B8310-DAAA-4EC6-9F47-D052A0A8332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288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ФГОС ОВЗ и ФГОС УО предоставляют возможность учесть</a:t>
            </a:r>
            <a:r>
              <a:rPr lang="ru-RU" baseline="0" dirty="0" smtClean="0"/>
              <a:t> как типологические, так и индивидуальные психофизические и образовательные особенности обучающихся с ОВЗ и инвалидностью. С содержание понятия «Жизненные компетенции» можно познакомиться в Концепции СФГОС, представленной на </a:t>
            </a:r>
            <a:r>
              <a:rPr lang="ru-RU" baseline="0" dirty="0" err="1" smtClean="0"/>
              <a:t>укзанном</a:t>
            </a:r>
            <a:r>
              <a:rPr lang="ru-RU" baseline="0" dirty="0" smtClean="0"/>
              <a:t> выше сайте. 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527C6-3F3E-40CB-A5C5-78262338F1B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8402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Структура программы схожа со</a:t>
            </a:r>
            <a:r>
              <a:rPr lang="ru-RU" baseline="0" dirty="0" smtClean="0"/>
              <a:t> структурой ООП.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B8310-DAAA-4EC6-9F47-D052A0A8332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547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Кабинеты специалистов 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B8310-DAAA-4EC6-9F47-D052A0A8332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3794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62F6-2094-45F3-BDCA-8FAA451C02DC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ADD0-F07C-473A-A71D-B6E7D54E0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62F6-2094-45F3-BDCA-8FAA451C02DC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ADD0-F07C-473A-A71D-B6E7D54E0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62F6-2094-45F3-BDCA-8FAA451C02DC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ADD0-F07C-473A-A71D-B6E7D54E0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62F6-2094-45F3-BDCA-8FAA451C02DC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ADD0-F07C-473A-A71D-B6E7D54E0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62F6-2094-45F3-BDCA-8FAA451C02DC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ADD0-F07C-473A-A71D-B6E7D54E0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62F6-2094-45F3-BDCA-8FAA451C02DC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ADD0-F07C-473A-A71D-B6E7D54E0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62F6-2094-45F3-BDCA-8FAA451C02DC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ADD0-F07C-473A-A71D-B6E7D54E0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62F6-2094-45F3-BDCA-8FAA451C02DC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ADD0-F07C-473A-A71D-B6E7D54E0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62F6-2094-45F3-BDCA-8FAA451C02DC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ADD0-F07C-473A-A71D-B6E7D54E0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62F6-2094-45F3-BDCA-8FAA451C02DC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ADD0-F07C-473A-A71D-B6E7D54E0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62F6-2094-45F3-BDCA-8FAA451C02DC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ADD0-F07C-473A-A71D-B6E7D54E0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162F6-2094-45F3-BDCA-8FAA451C02DC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FADD0-F07C-473A-A71D-B6E7D54E0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gosreestr.ru/wp-content/uploads/2020/10/%D0%9F%D0%A0%D0%9F-%D0%97%D0%9F%D0%A0-3-%D0%BA%D0%BB%D0%B0%D1%81%D1%81.docx" TargetMode="External"/><Relationship Id="rId2" Type="http://schemas.openxmlformats.org/officeDocument/2006/relationships/hyperlink" Target="https://fgosreestr.ru/registry/adaptir-oop-noo-zader-psich-razvit-3klas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gosreestr.ru/wp-content/uploads/2020/10/5-%D0%A2%D0%9D%D0%A0_2-%D0%BA%D0%BB%D0%B0%D1%81%D1%81.docx" TargetMode="External"/><Relationship Id="rId4" Type="http://schemas.openxmlformats.org/officeDocument/2006/relationships/hyperlink" Target="https://fgosreestr.ru/registry/tyz-narush-rechi-2klass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ase.garant.ru/70862366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Реализация </a:t>
            </a:r>
            <a:r>
              <a:rPr lang="ru-RU" dirty="0" smtClean="0"/>
              <a:t>АООП НОО  обучающихся с ОВЗ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5157192"/>
            <a:ext cx="4176464" cy="720080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ru-RU" b="1" dirty="0" smtClean="0"/>
              <a:t>Ленкина Л.Г., руководитель отдела инклюзивного образования ИМЦ «Альтернатива» 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xmlns="" id="{479E35B7-6528-4DD6-ADCA-613CAA7F2F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3395536"/>
              </p:ext>
            </p:extLst>
          </p:nvPr>
        </p:nvGraphicFramePr>
        <p:xfrm>
          <a:off x="354726" y="1355841"/>
          <a:ext cx="8609764" cy="4821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93F51D3-767B-45C8-848B-9AE6A0CF5AE7}"/>
              </a:ext>
            </a:extLst>
          </p:cNvPr>
          <p:cNvSpPr/>
          <p:nvPr/>
        </p:nvSpPr>
        <p:spPr>
          <a:xfrm>
            <a:off x="395536" y="195512"/>
            <a:ext cx="828092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/>
            <a:r>
              <a:rPr lang="ru-RU" altLang="ru-RU" sz="2400" b="1" dirty="0">
                <a:solidFill>
                  <a:srgbClr val="2683C6">
                    <a:lumMod val="50000"/>
                  </a:srgbClr>
                </a:solidFill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СТРУКТУРНЫЕ КОМПОНЕНТЫ АООП  ОВЗ</a:t>
            </a:r>
            <a:endParaRPr lang="ru-RU" sz="2400" b="1" dirty="0">
              <a:solidFill>
                <a:srgbClr val="2683C6">
                  <a:lumMod val="50000"/>
                </a:srgbClr>
              </a:solidFill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080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836712"/>
            <a:ext cx="8568952" cy="5904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328592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ru-RU" sz="2000" dirty="0" smtClean="0">
              <a:latin typeface="Bookman Old Style" pitchFamily="18" charset="0"/>
            </a:endParaRPr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 eaLnBrk="1" hangingPunct="1">
              <a:buNone/>
              <a:defRPr/>
            </a:pPr>
            <a:endParaRPr lang="ru-RU" sz="2000" dirty="0" smtClean="0">
              <a:latin typeface="Bookman Old Style" pitchFamily="18" charset="0"/>
            </a:endParaRPr>
          </a:p>
          <a:p>
            <a:pPr marL="0" indent="0" algn="ctr" eaLnBrk="1" hangingPunct="1">
              <a:buNone/>
              <a:defRPr/>
            </a:pPr>
            <a:endParaRPr lang="ru-RU" b="1" dirty="0" smtClean="0"/>
          </a:p>
          <a:p>
            <a:pPr marL="0" indent="0" eaLnBrk="1" hangingPunct="1">
              <a:buNone/>
              <a:defRPr/>
            </a:pPr>
            <a:endParaRPr lang="ru-RU" dirty="0" smtClean="0"/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683568" y="116632"/>
            <a:ext cx="8229600" cy="6480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Структура рабочих программ </a:t>
            </a:r>
            <a:br>
              <a:rPr lang="ru-RU" sz="2000" b="1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учебных предметов, коррекционных курсов</a:t>
            </a:r>
            <a:endParaRPr lang="ru-RU" sz="1600" b="1" dirty="0"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3905334"/>
              </p:ext>
            </p:extLst>
          </p:nvPr>
        </p:nvGraphicFramePr>
        <p:xfrm>
          <a:off x="539552" y="1003656"/>
          <a:ext cx="8352928" cy="55936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176063"/>
                <a:gridCol w="4176865"/>
              </a:tblGrid>
              <a:tr h="7154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Bookman Old Style" pitchFamily="18" charset="0"/>
                        </a:rPr>
                        <a:t>ФГОС НОО образования обучающихся с </a:t>
                      </a:r>
                      <a:r>
                        <a:rPr lang="ru-RU" sz="1100" b="1" dirty="0" smtClean="0">
                          <a:effectLst/>
                          <a:latin typeface="Bookman Old Style" pitchFamily="18" charset="0"/>
                        </a:rPr>
                        <a:t>ОВЗ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Bookman Old Style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ookman Old Style" pitchFamily="18" charset="0"/>
                        </a:rPr>
                        <a:t>(П</a:t>
                      </a:r>
                      <a:r>
                        <a:rPr lang="ru-RU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ookman Old Style" pitchFamily="18" charset="0"/>
                        </a:rPr>
                        <a:t>. 2.9.5 Приказ </a:t>
                      </a:r>
                      <a:r>
                        <a:rPr lang="ru-RU" sz="11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ookman Old Style" pitchFamily="18" charset="0"/>
                        </a:rPr>
                        <a:t>МОиН</a:t>
                      </a:r>
                      <a:r>
                        <a:rPr lang="ru-RU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ookman Old Style" pitchFamily="18" charset="0"/>
                        </a:rPr>
                        <a:t> РФ от 19 декабря 2014 г. N </a:t>
                      </a:r>
                      <a:r>
                        <a:rPr lang="ru-RU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ookman Old Style" pitchFamily="18" charset="0"/>
                        </a:rPr>
                        <a:t>1598)</a:t>
                      </a:r>
                      <a:endParaRPr lang="ru-RU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95" marR="55195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Bookman Old Style" pitchFamily="18" charset="0"/>
                        </a:rPr>
                        <a:t>ФГОС образования обучающихся с умственной отсталостью (интеллектуальными нарушениями)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ookman Old Style" pitchFamily="18" charset="0"/>
                        </a:rPr>
                        <a:t>(П</a:t>
                      </a:r>
                      <a:r>
                        <a:rPr lang="ru-RU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ookman Old Style" pitchFamily="18" charset="0"/>
                        </a:rPr>
                        <a:t>. 2.9.5 Приказ </a:t>
                      </a:r>
                      <a:r>
                        <a:rPr lang="ru-RU" sz="11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ookman Old Style" pitchFamily="18" charset="0"/>
                        </a:rPr>
                        <a:t>МОиН</a:t>
                      </a:r>
                      <a:r>
                        <a:rPr lang="ru-RU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ookman Old Style" pitchFamily="18" charset="0"/>
                        </a:rPr>
                        <a:t> РФ от 19 декабря 2014 г. N </a:t>
                      </a:r>
                      <a:r>
                        <a:rPr lang="ru-RU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ookman Old Style" pitchFamily="18" charset="0"/>
                        </a:rPr>
                        <a:t>1599)</a:t>
                      </a:r>
                      <a:endParaRPr lang="ru-RU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95" marR="55195" marT="0" marB="0">
                    <a:solidFill>
                      <a:srgbClr val="99CCFF"/>
                    </a:solidFill>
                  </a:tcPr>
                </a:tc>
              </a:tr>
              <a:tr h="48782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ookman Old Style" pitchFamily="18" charset="0"/>
                        </a:rPr>
                        <a:t>Программы отдельных учебных предметов, коррекционных курсов должны содержать</a:t>
                      </a:r>
                      <a:r>
                        <a:rPr lang="ru-RU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ookman Old Style" pitchFamily="18" charset="0"/>
                        </a:rPr>
                        <a:t>: 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1) пояснительную записку, в которой конкретизируются общие цели при получении НОО с учетом специфики учебного предмета, коррекционного курса;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2) общую характеристику учебного предмета, коррекционного курса;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3) описание места учебного предмета, коррекционного курса в учебном плане;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4) описание ценностных ориентиров содержания учебного предмета;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5) личностные, </a:t>
                      </a:r>
                      <a:r>
                        <a:rPr lang="ru-RU" sz="1200" dirty="0" err="1">
                          <a:effectLst/>
                          <a:latin typeface="Bookman Old Style" pitchFamily="18" charset="0"/>
                        </a:rPr>
                        <a:t>метапредметные</a:t>
                      </a: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 и предметные результаты освоения конкретного учебного предмета, коррекционного курса (в зависимости от варианта АООП НОО </a:t>
                      </a:r>
                      <a:r>
                        <a:rPr lang="ru-RU" sz="1200" dirty="0" smtClean="0">
                          <a:effectLst/>
                          <a:latin typeface="Bookman Old Style" pitchFamily="18" charset="0"/>
                        </a:rPr>
                        <a:t>только </a:t>
                      </a: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личностные и предметные результаты);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6) содержание учебного предмета, коррекционного курса;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7) тематическое планирование с определением основных видов учебной деятельности обучающихся;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8) описание материально-технического обеспечения образовательного процесса</a:t>
                      </a:r>
                      <a:r>
                        <a:rPr lang="ru-RU" sz="1200" dirty="0" smtClean="0">
                          <a:effectLst/>
                          <a:latin typeface="Bookman Old Style" pitchFamily="18" charset="0"/>
                        </a:rPr>
                        <a:t>.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95" marR="5519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ookman Old Style" pitchFamily="18" charset="0"/>
                        </a:rPr>
                        <a:t>Программы отдельных учебных предметов, коррекционных курсов должны содержать: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1) пояснительную записку, в которой конкретизируются общие цели образования с учетом специфики учебного предмета, коррекционного курса;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2) общую характеристику учебного предмета, коррекционного курса с учетом особенностей его освоения обучающимися;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3) описание места учебного предмета в учебном плане;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4) личностные и предметные результаты освоения учебного предмета, коррекционного курса;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5) содержание учебного предмета, коррекционного курса;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6) тематическое планирование с определением основных видов учебной деятельности обучающихся;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7) описание материально-технического обеспечения образовательной деятельности.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95" marR="5519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9821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https://fgosreestr.ru/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b="1" cap="all" dirty="0" smtClean="0"/>
              <a:t>РЕЕСТР ПРОГРАММ </a:t>
            </a:r>
          </a:p>
          <a:p>
            <a:pPr fontAlgn="ctr"/>
            <a:r>
              <a:rPr lang="ru-RU" u="sng" cap="all" dirty="0" smtClean="0">
                <a:hlinkClick r:id="rId2"/>
              </a:rPr>
              <a:t>КОМПЛЕКТ ПРИМЕРНЫХ РАБОЧИХ ПРОГРАММ ПО ОТДЕЛЬНЫМ УЧЕБНЫМ ПРЕДМЕТАМ И КОРРЕКЦИОННЫМ КУРСАМ ПО АДАПТИРОВАННОЙ ОСНОВНОЙ ОБЩЕОБРАЗОВАТЕЛЬНОЙ ПРОГРАММЕ НАЧАЛЬНОГО ОБЩЕГО ОБРАЗОВАНИЯ ОБУЧАЮЩИХСЯ С ЗАДЕРЖКОЙ ПСИХИЧЕСКОГО РАЗВИТИЯ (3 КЛАСС)</a:t>
            </a:r>
            <a:endParaRPr lang="ru-RU" u="sng" dirty="0" smtClean="0">
              <a:hlinkClick r:id="rId3"/>
            </a:endParaRPr>
          </a:p>
          <a:p>
            <a:r>
              <a:rPr lang="ru-RU" u="sng" cap="all" dirty="0" smtClean="0">
                <a:hlinkClick r:id="rId4"/>
              </a:rPr>
              <a:t>КОМПЛЕКТ ПРИМЕРНЫХ РАБОЧИХ ПРОГРАММ ПО ОТДЕЛЬНЫМ УЧЕБНЫМ ПРЕДМЕТАМ И КОРРЕКЦИОННЫМ КУРСАМ ПО АДАПТИРОВАННОЙ ОСНОВНОЙ ОБЩЕОБРАЗОВАТЕЛЬНОЙ ПРОГРАММЕ НАЧАЛЬНОГО ОБЩЕГО ОБРАЗОВАНИЯ ОБУЧАЮЩИХСЯ 2 КЛАССОВ С ТЯЖЕЛЫМИ НАРУШЕНИЯМИ РЕЧИ</a:t>
            </a:r>
            <a:endParaRPr lang="ru-RU" u="sng" dirty="0" smtClean="0">
              <a:hlinkClick r:id="rId5"/>
            </a:endParaRPr>
          </a:p>
          <a:p>
            <a:r>
              <a:rPr lang="ru-RU" dirty="0" smtClean="0"/>
              <a:t>Одобрена решением от 17.09.2020, протокол № </a:t>
            </a:r>
            <a:r>
              <a:rPr lang="ru-RU" dirty="0" smtClean="0"/>
              <a:t>3/20</a:t>
            </a:r>
          </a:p>
          <a:p>
            <a:endParaRPr lang="ru-RU" dirty="0" smtClean="0"/>
          </a:p>
          <a:p>
            <a:pPr indent="342900" algn="just">
              <a:buNone/>
            </a:pPr>
            <a:r>
              <a:rPr lang="ru-RU" dirty="0" smtClean="0"/>
              <a:t>ПРИМЕРНЫЕ ПРОГРАММЫ ПО ПРЕДМЕТАМ НА УРОВЕНЬ  НОО РАЗРАБОТАНЫ!!!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latin typeface="Cambria Math" pitchFamily="18" charset="0"/>
                <a:ea typeface="Cambria Math" pitchFamily="18" charset="0"/>
              </a:rPr>
              <a:t>СПОСОБЫ АДАПТАЦИИ ОП </a:t>
            </a:r>
            <a:endParaRPr lang="ru-RU" sz="36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u="sng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Дополнения в ОП(дополнительные цели обучения) </a:t>
            </a: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Коррекция поведения </a:t>
            </a: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Формирование коммуникативных навыков и навыков социального взаимодействия </a:t>
            </a:r>
            <a:endParaRPr lang="ru-RU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 </a:t>
            </a:r>
            <a:r>
              <a:rPr lang="ru-RU" b="1" u="sng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Упрощения (упрощенные цели обучения) </a:t>
            </a: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Снижение числа целей </a:t>
            </a: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Снижение уровня сложности, с постепенным усложнением целей (уровень «должен…») </a:t>
            </a:r>
          </a:p>
          <a:p>
            <a:pPr>
              <a:buNone/>
            </a:pPr>
            <a:r>
              <a:rPr lang="ru-RU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</a:t>
            </a:r>
            <a:r>
              <a:rPr lang="ru-RU" b="1" u="sng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Альтернативы (альтернативные цели обучения</a:t>
            </a:r>
            <a:r>
              <a:rPr lang="ru-RU" b="1" u="sng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)-для в.3</a:t>
            </a:r>
            <a:r>
              <a:rPr lang="ru-RU" b="1" u="sng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. АООП</a:t>
            </a: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Обучение функциональным навыкам </a:t>
            </a: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Формирование жизненной компетенции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Задачи ОП  дополняются коррекционными задачами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Берутся из ИОМ, заключения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свои наблюдения.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84976" cy="792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latin typeface="Cambria Math" pitchFamily="18" charset="0"/>
                <a:ea typeface="Cambria Math" pitchFamily="18" charset="0"/>
              </a:rPr>
              <a:t>Специальная организация образовательной среды </a:t>
            </a:r>
            <a:br>
              <a:rPr lang="ru-RU" sz="2800" b="1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2800" b="1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для детей с задержкой психического развития)</a:t>
            </a:r>
            <a:endParaRPr lang="ru-RU" sz="20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628800"/>
            <a:ext cx="3405919" cy="255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4744"/>
            <a:ext cx="2304256" cy="307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437112"/>
            <a:ext cx="4176464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437112"/>
            <a:ext cx="4128441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1473766"/>
            <a:ext cx="3467858" cy="293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0599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Специальная организация образовательной среды для детей с расстройством аутистического спектра 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2736304" cy="364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8983" y="1556792"/>
            <a:ext cx="2787099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700830"/>
            <a:ext cx="3672408" cy="215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1" y="1700808"/>
            <a:ext cx="2448273" cy="326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4724946"/>
            <a:ext cx="3414774" cy="213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1479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dirty="0" err="1" smtClean="0">
                <a:solidFill>
                  <a:prstClr val="black"/>
                </a:solidFill>
                <a:latin typeface="Times New Roman"/>
              </a:rPr>
              <a:t>Оцеивание</a:t>
            </a:r>
            <a:r>
              <a:rPr lang="ru-RU" sz="4000" dirty="0" smtClean="0">
                <a:solidFill>
                  <a:prstClr val="black"/>
                </a:solidFill>
                <a:latin typeface="Times New Roman"/>
              </a:rPr>
              <a:t>. Условия  </a:t>
            </a:r>
            <a:r>
              <a:rPr lang="ru-RU" sz="4000" dirty="0" smtClean="0">
                <a:solidFill>
                  <a:prstClr val="black"/>
                </a:solidFill>
                <a:latin typeface="Times New Roman"/>
              </a:rPr>
              <a:t>проведения оценивания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511256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effectLst/>
                <a:latin typeface="Times New Roman"/>
              </a:rPr>
              <a:t>1. Специальные условия проведения текущего контроля, промежуточной и итоговой аттестации освоения АООП определяются для детей с ОВЗ в соответствии с их особыми образовательными потребностями и спецификой нарушения. </a:t>
            </a:r>
            <a:r>
              <a:rPr lang="ru-RU" sz="3100" dirty="0" smtClean="0">
                <a:latin typeface="Times New Roman"/>
              </a:rPr>
              <a:t>Все особые условия оценивания фиксируются в локальных актах школы (система оценивания обучающихся с ОВЗ).</a:t>
            </a:r>
            <a:endParaRPr lang="ru-RU" sz="3100" dirty="0" smtClean="0">
              <a:effectLst/>
              <a:latin typeface="Times New Roman"/>
            </a:endParaRPr>
          </a:p>
          <a:p>
            <a:pPr marL="0" indent="0" algn="just">
              <a:buNone/>
            </a:pPr>
            <a:r>
              <a:rPr lang="ru-RU" dirty="0" smtClean="0">
                <a:effectLst/>
                <a:latin typeface="Times New Roman"/>
              </a:rPr>
              <a:t>2. </a:t>
            </a:r>
            <a:r>
              <a:rPr lang="ru-RU" i="1" dirty="0" smtClean="0">
                <a:effectLst/>
                <a:latin typeface="Times New Roman"/>
              </a:rPr>
              <a:t>Специальные образовательные условия проведения текущего контроля, промежуточной и итоговой аттестации</a:t>
            </a:r>
            <a:r>
              <a:rPr lang="ru-RU" dirty="0" smtClean="0">
                <a:effectLst/>
                <a:latin typeface="Times New Roman"/>
              </a:rPr>
              <a:t> определяются на </a:t>
            </a:r>
            <a:r>
              <a:rPr lang="ru-RU" dirty="0" err="1" smtClean="0">
                <a:effectLst/>
                <a:latin typeface="Times New Roman"/>
              </a:rPr>
              <a:t>ППк</a:t>
            </a:r>
            <a:r>
              <a:rPr lang="ru-RU" dirty="0" smtClean="0">
                <a:effectLst/>
                <a:latin typeface="Times New Roman"/>
              </a:rPr>
              <a:t> на основании заключения ПМПК.  </a:t>
            </a:r>
            <a:r>
              <a:rPr lang="ru-RU" dirty="0" err="1" smtClean="0">
                <a:effectLst/>
                <a:latin typeface="Times New Roman"/>
              </a:rPr>
              <a:t>Пр</a:t>
            </a:r>
            <a:r>
              <a:rPr lang="ru-RU" dirty="0" smtClean="0">
                <a:effectLst/>
                <a:latin typeface="Times New Roman"/>
              </a:rPr>
              <a:t> АООП, мониторинга уровня психофизического развития ребенка и в общем виде фиксируются в АООП НОО, АООП ООО, индивидуально по учащемуся - в решении </a:t>
            </a:r>
            <a:r>
              <a:rPr lang="ru-RU" dirty="0" err="1" smtClean="0">
                <a:effectLst/>
                <a:latin typeface="Times New Roman"/>
              </a:rPr>
              <a:t>ППк</a:t>
            </a:r>
            <a:r>
              <a:rPr lang="ru-RU" dirty="0" smtClean="0">
                <a:effectLst/>
                <a:latin typeface="Times New Roman"/>
              </a:rPr>
              <a:t>.</a:t>
            </a:r>
            <a:r>
              <a:rPr lang="ru-RU" dirty="0"/>
              <a:t> </a:t>
            </a:r>
            <a:endParaRPr lang="ru-RU" dirty="0" smtClean="0">
              <a:effectLst/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5192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рабочих программ для обучающихся с ЗПР(3 класс)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indent="34290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Оценка предметных результатов образования по-прежнему должна зависеть от конкретных достижений обучающегося, его индивидуального продвижения, но в третьем классе она обязательно соотносится с общими требованиями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для того, чтобы более точно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определять степень приближения обучающегося к уровню, позволяющему осваивать образовательные программы общего типа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42900"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Вместе с тем, низкие оценки за академическую успешность еще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имеют для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него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(для самого ребенка)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мотивирующего значения,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поэтому при оценивании следует выбирать щадящую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тактику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(мозг ребенка с ЗПР к этому возрасту еще не дозрел: снижены функции контроля, самоконтроля, оценивание). 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effectLst/>
                <a:latin typeface="Times New Roman"/>
              </a:rPr>
              <a:t>Специальные условия включают: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b="1" dirty="0" smtClean="0">
                <a:effectLst/>
                <a:latin typeface="Times New Roman"/>
              </a:rPr>
              <a:t>адаптацию временной и пространственной организации среды</a:t>
            </a:r>
            <a:r>
              <a:rPr lang="ru-RU" dirty="0" smtClean="0">
                <a:effectLst/>
                <a:latin typeface="Times New Roman"/>
              </a:rPr>
              <a:t>:</a:t>
            </a:r>
          </a:p>
          <a:p>
            <a:pPr>
              <a:buFontTx/>
              <a:buChar char="-"/>
            </a:pPr>
            <a:r>
              <a:rPr lang="ru-RU" dirty="0" smtClean="0">
                <a:effectLst/>
                <a:latin typeface="Times New Roman"/>
              </a:rPr>
              <a:t>увеличение времени на выполнение заданий;</a:t>
            </a:r>
          </a:p>
          <a:p>
            <a:pPr>
              <a:buFontTx/>
              <a:buChar char="-"/>
            </a:pPr>
            <a:r>
              <a:rPr lang="ru-RU" dirty="0" smtClean="0">
                <a:effectLst/>
                <a:latin typeface="Times New Roman"/>
              </a:rPr>
              <a:t> индивидуальный режим; </a:t>
            </a:r>
          </a:p>
          <a:p>
            <a:pPr>
              <a:buFontTx/>
              <a:buChar char="-"/>
            </a:pPr>
            <a:r>
              <a:rPr lang="ru-RU" dirty="0" smtClean="0">
                <a:effectLst/>
                <a:latin typeface="Times New Roman"/>
              </a:rPr>
              <a:t> оказание эмоциональной поддержки, одобрения;</a:t>
            </a:r>
          </a:p>
          <a:p>
            <a:pPr>
              <a:buFontTx/>
              <a:buChar char="-"/>
            </a:pPr>
            <a:r>
              <a:rPr lang="ru-RU" dirty="0" smtClean="0">
                <a:effectLst/>
                <a:latin typeface="Times New Roman"/>
              </a:rPr>
              <a:t> дополнительный перерыв;</a:t>
            </a:r>
          </a:p>
          <a:p>
            <a:pPr>
              <a:buFontTx/>
              <a:buChar char="-"/>
            </a:pPr>
            <a:r>
              <a:rPr lang="ru-RU" dirty="0" smtClean="0">
                <a:effectLst/>
                <a:latin typeface="Times New Roman"/>
              </a:rPr>
              <a:t> визуальный план выполнения работы;</a:t>
            </a:r>
          </a:p>
          <a:p>
            <a:pPr>
              <a:buFontTx/>
              <a:buChar char="-"/>
            </a:pPr>
            <a:r>
              <a:rPr lang="ru-RU" dirty="0" smtClean="0">
                <a:effectLst/>
                <a:latin typeface="Times New Roman"/>
              </a:rPr>
              <a:t> привычная обстановка, присутствие педагога;</a:t>
            </a:r>
          </a:p>
          <a:p>
            <a:pPr>
              <a:buFontTx/>
              <a:buChar char="-"/>
            </a:pPr>
            <a:r>
              <a:rPr lang="ru-RU" dirty="0" smtClean="0">
                <a:effectLst/>
                <a:latin typeface="Times New Roman"/>
              </a:rPr>
              <a:t> оказание организующей и направляющей помощи.</a:t>
            </a:r>
          </a:p>
          <a:p>
            <a:r>
              <a:rPr lang="ru-RU" b="1" dirty="0" smtClean="0">
                <a:effectLst/>
                <a:latin typeface="Times New Roman"/>
              </a:rPr>
              <a:t>адаптацию ресурса</a:t>
            </a:r>
            <a:r>
              <a:rPr lang="ru-RU" dirty="0" smtClean="0">
                <a:effectLst/>
                <a:latin typeface="Times New Roman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effectLst/>
                <a:latin typeface="Times New Roman"/>
              </a:rPr>
              <a:t>- дублирование инструкции (</a:t>
            </a:r>
            <a:r>
              <a:rPr lang="ru-RU" dirty="0" smtClean="0">
                <a:effectLst/>
                <a:latin typeface="Times New Roman"/>
              </a:rPr>
              <a:t>прочитывание </a:t>
            </a:r>
            <a:r>
              <a:rPr lang="ru-RU" dirty="0" smtClean="0">
                <a:effectLst/>
                <a:latin typeface="Times New Roman"/>
              </a:rPr>
              <a:t>педагогом </a:t>
            </a:r>
            <a:r>
              <a:rPr lang="ru-RU" dirty="0" smtClean="0">
                <a:effectLst/>
                <a:latin typeface="Times New Roman"/>
              </a:rPr>
              <a:t>в </a:t>
            </a:r>
            <a:r>
              <a:rPr lang="ru-RU" dirty="0" smtClean="0">
                <a:effectLst/>
                <a:latin typeface="Times New Roman"/>
              </a:rPr>
              <a:t>замедленном темпе со смысловыми акцентами);</a:t>
            </a:r>
          </a:p>
          <a:p>
            <a:pPr>
              <a:buFontTx/>
              <a:buChar char="-"/>
            </a:pPr>
            <a:r>
              <a:rPr lang="ru-RU" dirty="0" smtClean="0">
                <a:effectLst/>
                <a:latin typeface="Times New Roman"/>
              </a:rPr>
              <a:t>уточнение инструкции, контроль понимания инструкции; </a:t>
            </a:r>
          </a:p>
          <a:p>
            <a:pPr marL="0" indent="0">
              <a:buNone/>
            </a:pPr>
            <a:r>
              <a:rPr lang="ru-RU" dirty="0" smtClean="0">
                <a:effectLst/>
                <a:latin typeface="Times New Roman"/>
              </a:rPr>
              <a:t>- увеличение шрифта в тестовых материалах;</a:t>
            </a:r>
          </a:p>
          <a:p>
            <a:pPr marL="0" indent="0">
              <a:buNone/>
            </a:pPr>
            <a:r>
              <a:rPr lang="ru-RU" dirty="0" smtClean="0">
                <a:effectLst/>
                <a:latin typeface="Times New Roman"/>
              </a:rPr>
              <a:t>- пространственное изменение размещения заданий (по одному на листе);</a:t>
            </a:r>
          </a:p>
          <a:p>
            <a:pPr marL="0" indent="0">
              <a:buNone/>
            </a:pPr>
            <a:r>
              <a:rPr lang="ru-RU" dirty="0" smtClean="0">
                <a:effectLst/>
                <a:latin typeface="Times New Roman"/>
              </a:rPr>
              <a:t>- упрощение формулировок инструкции по грамматическому и семантическому оформлению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51908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886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424936" cy="604867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dirty="0" smtClean="0">
                <a:effectLst/>
                <a:latin typeface="Times New Roman"/>
              </a:rPr>
              <a:t> </a:t>
            </a:r>
            <a:r>
              <a:rPr lang="ru-RU" b="1" dirty="0" smtClean="0">
                <a:effectLst/>
                <a:latin typeface="Times New Roman"/>
              </a:rPr>
              <a:t>адаптацию ресурса с использованием дополнительных средств</a:t>
            </a:r>
            <a:r>
              <a:rPr lang="ru-RU" dirty="0" smtClean="0">
                <a:effectLst/>
                <a:latin typeface="Times New Roman"/>
              </a:rPr>
              <a:t>:</a:t>
            </a:r>
          </a:p>
          <a:p>
            <a:pPr>
              <a:buFontTx/>
              <a:buChar char="-"/>
            </a:pPr>
            <a:r>
              <a:rPr lang="ru-RU" dirty="0" smtClean="0">
                <a:effectLst/>
                <a:latin typeface="Times New Roman"/>
              </a:rPr>
              <a:t>использование визуальной поддержки, опорных схем, справочных материалов;</a:t>
            </a:r>
          </a:p>
          <a:p>
            <a:pPr>
              <a:buFontTx/>
              <a:buChar char="-"/>
            </a:pPr>
            <a:r>
              <a:rPr lang="ru-RU" dirty="0" smtClean="0">
                <a:effectLst/>
                <a:latin typeface="Times New Roman"/>
              </a:rPr>
              <a:t> использование индивидуальных алгоритмов и вспомогательных средств.</a:t>
            </a:r>
          </a:p>
          <a:p>
            <a:r>
              <a:rPr lang="ru-RU" b="1" dirty="0" smtClean="0">
                <a:effectLst/>
                <a:latin typeface="Times New Roman"/>
              </a:rPr>
              <a:t>адаптацию контрольно-измерительных материалов и может содержать</a:t>
            </a:r>
            <a:r>
              <a:rPr lang="ru-RU" dirty="0" smtClean="0">
                <a:effectLst/>
                <a:latin typeface="Times New Roman"/>
              </a:rPr>
              <a:t>:</a:t>
            </a:r>
          </a:p>
          <a:p>
            <a:pPr>
              <a:buFontTx/>
              <a:buChar char="-"/>
            </a:pPr>
            <a:r>
              <a:rPr lang="ru-RU" dirty="0" smtClean="0">
                <a:effectLst/>
                <a:latin typeface="Times New Roman"/>
              </a:rPr>
              <a:t>дублирование инструкции к заданию виде шагов, задающих </a:t>
            </a:r>
            <a:r>
              <a:rPr lang="ru-RU" dirty="0" err="1" smtClean="0">
                <a:effectLst/>
                <a:latin typeface="Times New Roman"/>
              </a:rPr>
              <a:t>этапность</a:t>
            </a:r>
            <a:r>
              <a:rPr lang="ru-RU" dirty="0" smtClean="0">
                <a:effectLst/>
                <a:latin typeface="Times New Roman"/>
              </a:rPr>
              <a:t> действий;</a:t>
            </a:r>
          </a:p>
          <a:p>
            <a:pPr>
              <a:buFontTx/>
              <a:buChar char="-"/>
            </a:pPr>
            <a:r>
              <a:rPr lang="ru-RU" dirty="0" smtClean="0">
                <a:effectLst/>
                <a:latin typeface="Times New Roman"/>
              </a:rPr>
              <a:t> расстановку ударения в словах инструкции, вызывающих возможные семантические трудности;</a:t>
            </a:r>
          </a:p>
          <a:p>
            <a:pPr>
              <a:buFontTx/>
              <a:buChar char="-"/>
            </a:pPr>
            <a:r>
              <a:rPr lang="ru-RU" dirty="0" smtClean="0">
                <a:effectLst/>
                <a:latin typeface="Times New Roman"/>
              </a:rPr>
              <a:t>визуализацию слов в текстах заданий, вызывающих семантические трудности</a:t>
            </a:r>
          </a:p>
          <a:p>
            <a:r>
              <a:rPr lang="ru-RU" b="1" dirty="0" smtClean="0">
                <a:effectLst/>
                <a:latin typeface="Times New Roman"/>
              </a:rPr>
              <a:t>адаптацию сценария контроля-урока и может содержать</a:t>
            </a:r>
            <a:r>
              <a:rPr lang="ru-RU" dirty="0" smtClean="0">
                <a:effectLst/>
                <a:latin typeface="Times New Roman"/>
              </a:rPr>
              <a:t>:</a:t>
            </a:r>
          </a:p>
          <a:p>
            <a:pPr>
              <a:buFontTx/>
              <a:buChar char="-"/>
            </a:pPr>
            <a:r>
              <a:rPr lang="ru-RU" dirty="0" smtClean="0">
                <a:effectLst/>
                <a:latin typeface="Times New Roman"/>
              </a:rPr>
              <a:t>включение этапа общей организации деятельности и организации выполнения работы (временное планирование, контроль начала работы; организующая помощь);</a:t>
            </a:r>
          </a:p>
          <a:p>
            <a:pPr>
              <a:buFontTx/>
              <a:buChar char="-"/>
            </a:pPr>
            <a:r>
              <a:rPr lang="ru-RU" dirty="0" smtClean="0">
                <a:effectLst/>
                <a:latin typeface="Times New Roman"/>
              </a:rPr>
              <a:t> поэтапный контроль педагога общего хода выполнения проверочной или аттестационной работы, стимулирование деятельности.</a:t>
            </a:r>
          </a:p>
          <a:p>
            <a:r>
              <a:rPr lang="ru-RU" dirty="0" smtClean="0">
                <a:effectLst/>
                <a:latin typeface="Times New Roman"/>
              </a:rPr>
              <a:t> </a:t>
            </a:r>
            <a:r>
              <a:rPr lang="ru-RU" b="1" dirty="0" smtClean="0">
                <a:effectLst/>
                <a:latin typeface="Times New Roman"/>
              </a:rPr>
              <a:t>адаптацию оценочных шкал и может содержать</a:t>
            </a:r>
            <a:r>
              <a:rPr lang="ru-RU" dirty="0" smtClean="0">
                <a:effectLst/>
                <a:latin typeface="Times New Roman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effectLst/>
                <a:latin typeface="Times New Roman"/>
              </a:rPr>
              <a:t>- качественно-количественную шкалу оценки предметных результатов;</a:t>
            </a:r>
            <a:endParaRPr lang="ru-RU" dirty="0">
              <a:latin typeface="Times New Roman"/>
            </a:endParaRPr>
          </a:p>
          <a:p>
            <a:pPr marL="0" indent="0">
              <a:buFontTx/>
              <a:buChar char="-"/>
            </a:pPr>
            <a:r>
              <a:rPr lang="ru-RU" dirty="0" smtClean="0">
                <a:effectLst/>
                <a:latin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</a:rPr>
              <a:t>безотметочное</a:t>
            </a:r>
            <a:r>
              <a:rPr lang="ru-RU" dirty="0" smtClean="0">
                <a:effectLst/>
                <a:latin typeface="Times New Roman"/>
              </a:rPr>
              <a:t> </a:t>
            </a:r>
            <a:r>
              <a:rPr lang="ru-RU" dirty="0" smtClean="0">
                <a:effectLst/>
                <a:latin typeface="Times New Roman"/>
              </a:rPr>
              <a:t>обучение;</a:t>
            </a:r>
          </a:p>
          <a:p>
            <a:pPr marL="0" indent="0">
              <a:buFontTx/>
              <a:buChar char="-"/>
            </a:pPr>
            <a:r>
              <a:rPr lang="ru-RU" dirty="0" smtClean="0">
                <a:effectLst/>
                <a:latin typeface="Times New Roman"/>
              </a:rPr>
              <a:t> индивидуальный проектируемый результат.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56827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Нормативно - правовое сопровождение образования детей с ОВЗ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- ФЗ « Об образовании в РФ»;</a:t>
            </a:r>
            <a:r>
              <a:rPr lang="ru-RU" altLang="ru-RU" spc="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- </a:t>
            </a:r>
            <a:r>
              <a:rPr lang="ru-RU" altLang="ru-RU" spc="30" dirty="0" smtClean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дошкольного  общего образования от 17 октября 2013 г. № 1155, начального, основного общего образования, утвержденные приказом Министерства образования и науки Российской Федерации.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- ФГОС НОО обучающихся с ОВЗ, ФГОС образования  обучающихся с умственной отсталостью (интеллектуальными нарушениями)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утв.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приказом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Министерства образования и науки РФ от 19 декабря 2014 г. N 1598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.№ 1599) </a:t>
            </a:r>
            <a:b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- </a:t>
            </a:r>
            <a:r>
              <a:rPr lang="ru-RU" dirty="0" smtClean="0">
                <a:latin typeface="Times New Roman"/>
                <a:ea typeface="Times New Roman"/>
                <a:cs typeface="Calibri"/>
              </a:rPr>
              <a:t>САНПИН , Приказы , Распоряжения </a:t>
            </a:r>
            <a:br>
              <a:rPr lang="ru-RU" dirty="0" smtClean="0">
                <a:latin typeface="Times New Roman"/>
                <a:ea typeface="Times New Roman"/>
                <a:cs typeface="Calibri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Контрольно-измерительные материалы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(КИМ) – разновидность оценочных средств, направленных на два основных процесса: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контроль; 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измерение.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Ответственность за формирование КИМ: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составители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КИМ назначаются приказом директора школы(экспертная группа);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составители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КИМ несут ответственность за качество разработки, правильность составления и оформления оценочных средств.</a:t>
            </a:r>
          </a:p>
          <a:p>
            <a:pPr indent="3429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Разрабатываются как  для детей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нормотипичных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но с ориентировкой на ПРП обучающихся с ОВЗ.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Рекомендации к выполнению КР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-Чёткая инструкция к каждому заданию(перед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КР).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Упрощение инструкций.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по алгоритму.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Сокращение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количества заданий.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Сокращение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количества примеров.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повышенной сложности не включать.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88641"/>
          <a:ext cx="9144000" cy="6480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262589">
                <a:tc>
                  <a:txBody>
                    <a:bodyPr/>
                    <a:lstStyle/>
                    <a:p>
                      <a:r>
                        <a:rPr lang="ru-RU" dirty="0" smtClean="0"/>
                        <a:t>Контрольная работа ООП, 2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Контрольная работа АООП ТНР, 2 класс</a:t>
                      </a:r>
                      <a:endParaRPr lang="ru-RU" dirty="0"/>
                    </a:p>
                  </a:txBody>
                  <a:tcPr/>
                </a:tc>
              </a:tr>
              <a:tr h="521813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Реши задачу: В букете было 8 красных гвоздик, а белых на 5 меньше. Сколько белых гвоздик было в букете?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 1) Запиши цифрами числа: сорок четыре; тринадцать; тридцать один.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/>
                        <a:t>       2) Запиши пропущенные числа: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/>
                        <a:t>        77, 78, 79, ____, ____, 82.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/>
                        <a:t>3. Выполни вычисления: 4 + 30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/>
                        <a:t>29 + 1  75 – 5  83 – 80  36 – 1  98 + 1 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/>
                        <a:t>4. Сравни числа и значения величин.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/>
                        <a:t>54 __ 45 78 ___88  5 см ____ 15 мм Поставь знак «&gt;», </a:t>
                      </a:r>
                      <a:r>
                        <a:rPr lang="ru-RU" baseline="0" dirty="0" smtClean="0"/>
                        <a:t>«</a:t>
                      </a:r>
                      <a:r>
                        <a:rPr lang="ru-RU" dirty="0" smtClean="0"/>
                        <a:t>&lt;» или « =»</a:t>
                      </a:r>
                      <a:r>
                        <a:rPr lang="ru-RU" baseline="0" dirty="0" smtClean="0"/>
                        <a:t> </a:t>
                      </a:r>
                      <a:endParaRPr lang="ru-RU" dirty="0" smtClean="0"/>
                    </a:p>
                    <a:p>
                      <a:pPr marL="342900" indent="-342900">
                        <a:buNone/>
                      </a:pPr>
                      <a:r>
                        <a:rPr lang="ru-RU" dirty="0" smtClean="0"/>
                        <a:t>4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. Начерти два отрезка: первый длиной 1 дм, а второй на 3 см короче первого.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/>
                        <a:t>5 * Поставь знак + или - так, чтобы стало верным равенство 1) 38 __30 – 8 = 0 2) 58 ___ 1 – 50 = 9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Реши задачу: 1 вариант В букете было 8 красных гвоздик, а белых на 5 меньше. Сколько белых гвоздик было в букете?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/>
                        <a:t>      ДОПОЛНИ: Красные гвоздики - ….. г Белые гвоздики - ? на …. г МЕНЬШЕ 1) ? (</a:t>
                      </a:r>
                      <a:r>
                        <a:rPr lang="ru-RU" dirty="0" err="1" smtClean="0"/>
                        <a:t>гв</a:t>
                      </a:r>
                      <a:r>
                        <a:rPr lang="ru-RU" dirty="0" smtClean="0"/>
                        <a:t>.) - белых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baseline="0" dirty="0" smtClean="0"/>
                        <a:t>          </a:t>
                      </a:r>
                      <a:r>
                        <a:rPr lang="ru-RU" dirty="0" smtClean="0"/>
                        <a:t>Ответ: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/>
                        <a:t>2. Запиши цифрами числа: сорок четыре - ……… тринадцать - ……… тридцать один - …….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/>
                        <a:t>3. Выполни вычисления: 4 + 30 = 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/>
                        <a:t>75 - 5 =        83 - 80 =             36 + 1 =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/>
                        <a:t>4. Сравни числа. Поставь знаки «&gt;»(больше),</a:t>
                      </a:r>
                      <a:r>
                        <a:rPr lang="ru-RU" baseline="0" dirty="0" smtClean="0"/>
                        <a:t> «</a:t>
                      </a:r>
                      <a:r>
                        <a:rPr lang="ru-RU" dirty="0" smtClean="0"/>
                        <a:t>&lt;»(меньше)«или « =»(равно):   54 …. 45 78 …. 88 98 …. 88 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/>
                        <a:t>     5. Начерти два отрезка: первый длиной 10 см, . а второй на 3 см короче первого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036496" cy="6799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248"/>
                <a:gridCol w="4518248"/>
              </a:tblGrid>
              <a:tr h="947186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Итоговая контрольная работа ООП, 2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Итоговая контрольная работа АООП ТНР, 2 класс</a:t>
                      </a:r>
                      <a:endParaRPr lang="ru-RU" dirty="0"/>
                    </a:p>
                  </a:txBody>
                  <a:tcPr/>
                </a:tc>
              </a:tr>
              <a:tr h="5722174">
                <a:tc>
                  <a:txBody>
                    <a:bodyPr/>
                    <a:lstStyle/>
                    <a:p>
                      <a:r>
                        <a:rPr lang="ru-RU" dirty="0" smtClean="0"/>
                        <a:t>1.Реши задачу: Вариант 1. </a:t>
                      </a:r>
                    </a:p>
                    <a:p>
                      <a:r>
                        <a:rPr lang="ru-RU" dirty="0" smtClean="0"/>
                        <a:t>В магазине было 100 кг красных и жёлтых яблок. За день продали 12 кг желтых и 18 кг красных яблок. Сколько килограммов яблок осталось? </a:t>
                      </a:r>
                    </a:p>
                    <a:p>
                      <a:r>
                        <a:rPr lang="ru-RU" dirty="0" smtClean="0"/>
                        <a:t>2.Вычисли, записывая решение столбиком, и сделай проверку: 38 + 27 47 + 23 52 + 36 60 +42 </a:t>
                      </a:r>
                    </a:p>
                    <a:p>
                      <a:r>
                        <a:rPr lang="ru-RU" dirty="0" smtClean="0"/>
                        <a:t>3.Вычисли: 6 ∙ 2 = 16 : 8 = 92 – 78 + 17 = 4.Решите уравнения: 48 + </a:t>
                      </a:r>
                      <a:r>
                        <a:rPr lang="ru-RU" dirty="0" err="1" smtClean="0"/>
                        <a:t>х</a:t>
                      </a:r>
                      <a:r>
                        <a:rPr lang="ru-RU" dirty="0" smtClean="0"/>
                        <a:t> = 79 </a:t>
                      </a:r>
                      <a:r>
                        <a:rPr lang="ru-RU" dirty="0" err="1" smtClean="0"/>
                        <a:t>х</a:t>
                      </a:r>
                      <a:r>
                        <a:rPr lang="ru-RU" dirty="0" smtClean="0"/>
                        <a:t> — 35 = 45  </a:t>
                      </a:r>
                    </a:p>
                    <a:p>
                      <a:r>
                        <a:rPr lang="ru-RU" dirty="0" smtClean="0"/>
                        <a:t>5.Начертите прямоугольник, у которого ширина 3см, а длина на 1см меньше. Найдите периметр прямоугольника. 6.Сравни и поставь вместо звёздочки знак «» или «=»: 4 </a:t>
                      </a:r>
                      <a:r>
                        <a:rPr lang="ru-RU" dirty="0" err="1" smtClean="0"/>
                        <a:t>дес</a:t>
                      </a:r>
                      <a:r>
                        <a:rPr lang="ru-RU" dirty="0" smtClean="0"/>
                        <a:t>. * 4 ед. 5 дм * 9 см 90 – 43 * 82 – 20 </a:t>
                      </a:r>
                    </a:p>
                    <a:p>
                      <a:r>
                        <a:rPr lang="ru-RU" dirty="0" smtClean="0"/>
                        <a:t>7 *. У Марины было 50 рублей. Папа дал ей 3 монеты. Всего у неё стало 70 рублей. Какие монеты дал папа Марине?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400" dirty="0" smtClean="0"/>
                        <a:t>Реши задачу : Вариант 1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400" dirty="0" smtClean="0"/>
                        <a:t>В магазине было 96 кг яблок. За день продали 13 кг жёлтых и 18 кг красных яблок. Сколько килограммов яблок осталось?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400" b="1" dirty="0" smtClean="0"/>
                        <a:t>       Действуй по инструкции: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400" dirty="0" smtClean="0"/>
                        <a:t>       Прочитай задачу. Подчеркни, что известно. Дополни краткую запись. Было -…..кг Продали - ….кг и ….кг - ? кг Осталось - ? кг Реши задачу по действиям с пояснением. 1) (кг) - продали 2) (кг) - осталось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400" dirty="0" smtClean="0"/>
                        <a:t>      Ответ: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400" dirty="0" smtClean="0"/>
                        <a:t>        2.Реши примеры и сделай проверку: </a:t>
                      </a:r>
                      <a:r>
                        <a:rPr lang="ru-RU" sz="1400" b="1" dirty="0" smtClean="0"/>
                        <a:t>Действуй по инструкции</a:t>
                      </a:r>
                      <a:r>
                        <a:rPr lang="ru-RU" sz="1400" dirty="0" smtClean="0"/>
                        <a:t>: Записывай в столбик, единицы под единицами, десятки под десятками. Выполни вычисления справа налево. Записи выполняй по образцу: _ 59 54 + 38 = 62 – 39 = 32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400" dirty="0" smtClean="0"/>
                        <a:t>3. Запиши в строчку и вычисли: 6 ∙ 2 = 16 : 8 =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400" dirty="0" smtClean="0"/>
                        <a:t>4.Реши уравнение. Действуй по инструкции: Запиши уравнение. Х - 24 = 18 - Определи, как называется неизвестный компонент в уравнении. - Вспомни, как его найти. - Запиши решение и выполни проверку. - Записи выполняй по образцу: Х= Х= ……. проверка: .. – 24 = 18 18=18 5.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400" dirty="0" smtClean="0"/>
                        <a:t>5.  Сравни и поставь вместо звёздочки знак «»(больше) или «=» (равно): Действуй по инструкции: - Запиши и сравни выражения: 40 мм * 4 см 1 см * 8 мм - Переведи сантиметры в миллиметры. - Сравни результат слева и справа. Подсказка: 1 см = 10 мм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Рекомендации к проведению диктанта: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Текст диктанта может быть связным или состоять из отдельных предложений.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Следует избегать включения в текст диктанта слов на правила, которые в данном классе еще не изучались.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такие слова встречаются, их надо записать на доске или проговорить, выделив орфограмму.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содержанию и конструкции предложений тексты должны быть понятными обучающимся.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Контрольные диктанты должны содержать 2-3 орфограммы на каждое проверяемое правило.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орфограмм должно составлять не менее 50% от числа слов текста.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Учету подлежат все слова, в том числе предлоги, союзы, частицы.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Примерный объем текстов контрольных работ: 1 класс - 8-10 слов (на конец учебного года), 2 класс - в начале года-10-12 слов, к концу года -16-18 слов, 3 класс – 20-25 слов, 4 класс – 30-35 слов, 5 класс - 45-50 слов, 6-7 класс – 65-70 слов, 8-9 класс – 75-80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 (принятые нормы в ОО).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Тема «Звуки и буквы» Текущий контроль.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 smtClean="0"/>
              <a:t>1.Прочитай предложения. </a:t>
            </a:r>
            <a:r>
              <a:rPr lang="ru-RU" dirty="0" smtClean="0">
                <a:solidFill>
                  <a:srgbClr val="FF0000"/>
                </a:solidFill>
              </a:rPr>
              <a:t>Подчеркни</a:t>
            </a:r>
            <a:r>
              <a:rPr lang="ru-RU" dirty="0" smtClean="0"/>
              <a:t> слова которые отличаются одной буквой. У Ромы палка. На стене полка. </a:t>
            </a:r>
          </a:p>
          <a:p>
            <a:r>
              <a:rPr lang="ru-RU" dirty="0" smtClean="0"/>
              <a:t>2.</a:t>
            </a:r>
            <a:r>
              <a:rPr lang="ru-RU" dirty="0" smtClean="0">
                <a:solidFill>
                  <a:srgbClr val="FF0000"/>
                </a:solidFill>
              </a:rPr>
              <a:t>Вставь</a:t>
            </a:r>
            <a:r>
              <a:rPr lang="ru-RU" dirty="0" smtClean="0"/>
              <a:t> пропущенные буквы </a:t>
            </a:r>
          </a:p>
          <a:p>
            <a:pPr>
              <a:buNone/>
            </a:pPr>
            <a:r>
              <a:rPr lang="ru-RU" dirty="0" smtClean="0"/>
              <a:t>        Лида рисует </a:t>
            </a:r>
            <a:r>
              <a:rPr lang="ru-RU" dirty="0" err="1" smtClean="0"/>
              <a:t>д</a:t>
            </a:r>
            <a:r>
              <a:rPr lang="ru-RU" dirty="0" smtClean="0"/>
              <a:t> . м Из трубу идет </a:t>
            </a:r>
            <a:r>
              <a:rPr lang="ru-RU" dirty="0" err="1" smtClean="0"/>
              <a:t>д</a:t>
            </a:r>
            <a:r>
              <a:rPr lang="ru-RU" dirty="0" smtClean="0"/>
              <a:t> . м </a:t>
            </a:r>
          </a:p>
          <a:p>
            <a:r>
              <a:rPr lang="ru-RU" dirty="0" smtClean="0"/>
              <a:t>3. Составь и </a:t>
            </a:r>
            <a:r>
              <a:rPr lang="ru-RU" dirty="0" smtClean="0">
                <a:solidFill>
                  <a:srgbClr val="FF0000"/>
                </a:solidFill>
              </a:rPr>
              <a:t>запиши</a:t>
            </a:r>
            <a:r>
              <a:rPr lang="ru-RU" dirty="0" smtClean="0"/>
              <a:t> слова с буквами :  </a:t>
            </a:r>
            <a:r>
              <a:rPr lang="ru-RU" dirty="0" err="1" smtClean="0"/>
              <a:t>с,м,о</a:t>
            </a:r>
            <a:r>
              <a:rPr lang="ru-RU" dirty="0" smtClean="0"/>
              <a:t> </a:t>
            </a:r>
            <a:r>
              <a:rPr lang="ru-RU" dirty="0" err="1" smtClean="0"/>
              <a:t>л,с,и,а</a:t>
            </a:r>
            <a:r>
              <a:rPr lang="ru-RU" dirty="0" smtClean="0"/>
              <a:t> </a:t>
            </a:r>
            <a:r>
              <a:rPr lang="ru-RU" dirty="0" err="1" smtClean="0"/>
              <a:t>р,ы,с</a:t>
            </a:r>
            <a:r>
              <a:rPr lang="ru-RU" dirty="0" smtClean="0"/>
              <a:t> </a:t>
            </a:r>
            <a:r>
              <a:rPr lang="ru-RU" dirty="0" err="1" smtClean="0"/>
              <a:t>т,г,и,р</a:t>
            </a:r>
            <a:r>
              <a:rPr lang="ru-RU" dirty="0" smtClean="0"/>
              <a:t> </a:t>
            </a:r>
            <a:r>
              <a:rPr lang="ru-RU" dirty="0" err="1" smtClean="0"/>
              <a:t>т,о,к</a:t>
            </a:r>
            <a:r>
              <a:rPr lang="ru-RU" dirty="0" smtClean="0"/>
              <a:t> </a:t>
            </a:r>
            <a:r>
              <a:rPr lang="ru-RU" dirty="0" err="1" smtClean="0"/>
              <a:t>с,о,л,н</a:t>
            </a:r>
            <a:r>
              <a:rPr lang="ru-RU" dirty="0" smtClean="0"/>
              <a:t> </a:t>
            </a:r>
          </a:p>
          <a:p>
            <a:r>
              <a:rPr lang="ru-RU" dirty="0" smtClean="0"/>
              <a:t>4. </a:t>
            </a:r>
            <a:r>
              <a:rPr lang="ru-RU" dirty="0" smtClean="0">
                <a:solidFill>
                  <a:srgbClr val="FF0000"/>
                </a:solidFill>
              </a:rPr>
              <a:t>Выпиши</a:t>
            </a:r>
            <a:r>
              <a:rPr lang="ru-RU" dirty="0" smtClean="0"/>
              <a:t> только глухие согласные: </a:t>
            </a:r>
            <a:r>
              <a:rPr lang="ru-RU" dirty="0" err="1" smtClean="0"/>
              <a:t>ш</a:t>
            </a:r>
            <a:r>
              <a:rPr lang="ru-RU" dirty="0" smtClean="0"/>
              <a:t>, а, т, </a:t>
            </a:r>
            <a:r>
              <a:rPr lang="ru-RU" dirty="0" err="1" smtClean="0"/>
              <a:t>ф,в,и,з,с,п,о,ж,н,г,у,к,и,д,э</a:t>
            </a:r>
            <a:r>
              <a:rPr lang="ru-RU" dirty="0" smtClean="0"/>
              <a:t> </a:t>
            </a:r>
          </a:p>
          <a:p>
            <a:r>
              <a:rPr lang="ru-RU" dirty="0" smtClean="0"/>
              <a:t>5.</a:t>
            </a:r>
            <a:r>
              <a:rPr lang="ru-RU" dirty="0" smtClean="0">
                <a:solidFill>
                  <a:srgbClr val="FF0000"/>
                </a:solidFill>
              </a:rPr>
              <a:t>Подчеркни</a:t>
            </a:r>
            <a:r>
              <a:rPr lang="ru-RU" dirty="0" smtClean="0"/>
              <a:t> в словах только глухие согласные             </a:t>
            </a:r>
          </a:p>
          <a:p>
            <a:pPr>
              <a:buNone/>
            </a:pPr>
            <a:r>
              <a:rPr lang="ru-RU" dirty="0" smtClean="0"/>
              <a:t>        Стадо, кормушка, поля, леса </a:t>
            </a:r>
          </a:p>
          <a:p>
            <a:r>
              <a:rPr lang="ru-RU" dirty="0" smtClean="0"/>
              <a:t>6. Прочитай. </a:t>
            </a:r>
            <a:r>
              <a:rPr lang="ru-RU" dirty="0" smtClean="0">
                <a:solidFill>
                  <a:srgbClr val="FF0000"/>
                </a:solidFill>
              </a:rPr>
              <a:t>Выпиши</a:t>
            </a:r>
            <a:r>
              <a:rPr lang="ru-RU" dirty="0" smtClean="0"/>
              <a:t> слова со звуком </a:t>
            </a:r>
            <a:r>
              <a:rPr lang="ru-RU" dirty="0" err="1" smtClean="0"/>
              <a:t>р</a:t>
            </a:r>
            <a:r>
              <a:rPr lang="ru-RU" dirty="0" smtClean="0"/>
              <a:t>, л. </a:t>
            </a:r>
          </a:p>
          <a:p>
            <a:pPr>
              <a:buNone/>
            </a:pPr>
            <a:r>
              <a:rPr lang="ru-RU" dirty="0" smtClean="0"/>
              <a:t>       Иголка, иголка, ты остра и колка. </a:t>
            </a:r>
          </a:p>
          <a:p>
            <a:r>
              <a:rPr lang="ru-RU" dirty="0" smtClean="0"/>
              <a:t>7.</a:t>
            </a:r>
            <a:r>
              <a:rPr lang="ru-RU" dirty="0" smtClean="0">
                <a:solidFill>
                  <a:srgbClr val="FF0000"/>
                </a:solidFill>
              </a:rPr>
              <a:t>Выпиши</a:t>
            </a:r>
            <a:r>
              <a:rPr lang="ru-RU" dirty="0" smtClean="0"/>
              <a:t> слова с твердым и мягким звуком л                          </a:t>
            </a:r>
          </a:p>
          <a:p>
            <a:pPr>
              <a:buNone/>
            </a:pPr>
            <a:r>
              <a:rPr lang="ru-RU" dirty="0" smtClean="0"/>
              <a:t>       Папа дал мне пилу. Я пилю дрова. Люба читает газету. </a:t>
            </a:r>
            <a:r>
              <a:rPr lang="ru-RU" dirty="0" err="1" smtClean="0"/>
              <a:t>Луша</a:t>
            </a:r>
            <a:r>
              <a:rPr lang="ru-RU" dirty="0" smtClean="0"/>
              <a:t> рисует. 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Итоговый контрольный диктант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всех дела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34290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Катя читала книгу. Вася писал письмо бабушке. Собака Дуня грызла косточку. Кот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Барсик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спал на ковре. Ему снилось теплое молоко. (20 слов)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Грамматическое задание: 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Подчеркнуть имена собственные. 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Составить схему четвертого предложения. 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Слова из словаря: учитель, стакан, ворона.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 Геннадьевна\Desktop\vesennaya-kartinka-na-telefon-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78539"/>
            <a:ext cx="7111337" cy="57238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29600" cy="1143000"/>
          </a:xfrm>
        </p:spPr>
        <p:txBody>
          <a:bodyPr/>
          <a:lstStyle/>
          <a:p>
            <a:r>
              <a:rPr lang="ru-RU" dirty="0" smtClean="0"/>
              <a:t>УСПЕХОВ!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latin typeface="Cambria Math" pitchFamily="18" charset="0"/>
                <a:ea typeface="Cambria Math" pitchFamily="18" charset="0"/>
              </a:rPr>
              <a:t>Структура ФГОС ОВЗ </a:t>
            </a:r>
            <a:endParaRPr lang="ru-RU" sz="36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3024336" cy="4569375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632413137"/>
              </p:ext>
            </p:extLst>
          </p:nvPr>
        </p:nvGraphicFramePr>
        <p:xfrm>
          <a:off x="3779912" y="1628800"/>
          <a:ext cx="4906962" cy="4568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323528" y="2420888"/>
            <a:ext cx="2880320" cy="244827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Совокупность </a:t>
            </a:r>
            <a:r>
              <a:rPr lang="ru-RU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требований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cxnSp>
        <p:nvCxnSpPr>
          <p:cNvPr id="9" name="Прямая со стрелкой 8"/>
          <p:cNvCxnSpPr>
            <a:stCxn id="6" idx="7"/>
          </p:cNvCxnSpPr>
          <p:nvPr/>
        </p:nvCxnSpPr>
        <p:spPr>
          <a:xfrm flipV="1">
            <a:off x="2782035" y="2276872"/>
            <a:ext cx="997877" cy="50255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131840" y="3501008"/>
            <a:ext cx="936104" cy="720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5"/>
          </p:cNvCxnSpPr>
          <p:nvPr/>
        </p:nvCxnSpPr>
        <p:spPr>
          <a:xfrm>
            <a:off x="2843808" y="4509120"/>
            <a:ext cx="914400" cy="914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50714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632848" cy="63408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>
                <a:latin typeface="Cambria Math" pitchFamily="18" charset="0"/>
                <a:ea typeface="Cambria Math" pitchFamily="18" charset="0"/>
              </a:rPr>
              <a:t>Предмет регулирования ФГОС НОО ОВЗ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3568" y="1433696"/>
            <a:ext cx="7632848" cy="47210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196752"/>
            <a:ext cx="7992888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Отношения </a:t>
            </a:r>
            <a:r>
              <a:rPr lang="ru-RU" sz="2400" dirty="0">
                <a:latin typeface="Cambria Math" pitchFamily="18" charset="0"/>
                <a:ea typeface="Cambria Math" pitchFamily="18" charset="0"/>
              </a:rPr>
              <a:t>в сфере образования для групп обучающихся с ограниченными возможностями здоровья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636912"/>
            <a:ext cx="7920880" cy="3813680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Глухих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Слабослышащих</a:t>
            </a:r>
            <a:endParaRPr lang="ru-RU" sz="2400" b="1" dirty="0">
              <a:latin typeface="Cambria Math" pitchFamily="18" charset="0"/>
              <a:ea typeface="Cambria Math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Позднооглохших</a:t>
            </a:r>
            <a:endParaRPr lang="ru-RU" sz="2400" b="1" dirty="0">
              <a:latin typeface="Cambria Math" pitchFamily="18" charset="0"/>
              <a:ea typeface="Cambria Math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Слепых </a:t>
            </a:r>
            <a:endParaRPr lang="ru-RU" sz="2400" b="1" dirty="0">
              <a:latin typeface="Cambria Math" pitchFamily="18" charset="0"/>
              <a:ea typeface="Cambria Math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Слабовидящих</a:t>
            </a:r>
            <a:endParaRPr lang="ru-RU" sz="2400" b="1" dirty="0">
              <a:latin typeface="Cambria Math" pitchFamily="18" charset="0"/>
              <a:ea typeface="Cambria Math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С НОДА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С ТНР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dirty="0">
                <a:latin typeface="Cambria Math" pitchFamily="18" charset="0"/>
                <a:ea typeface="Cambria Math" pitchFamily="18" charset="0"/>
              </a:rPr>
              <a:t>С </a:t>
            </a: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ЗПР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С РАС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С ТМНР</a:t>
            </a:r>
            <a:endParaRPr lang="ru-RU" sz="2400" b="1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6064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Концепция ФГОС НОО ОВЗ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56792"/>
            <a:ext cx="8568952" cy="4569375"/>
          </a:xfr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Учтена неоднородность группы обучающихся с ОВЗ, весь диапазон различий</a:t>
            </a:r>
          </a:p>
          <a:p>
            <a:r>
              <a:rPr lang="ru-RU" sz="20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Выделены особые образовательные потребности, свойственные всем обучающимся с ОВЗ и специфические в каждой из групп</a:t>
            </a:r>
          </a:p>
          <a:p>
            <a:r>
              <a:rPr lang="ru-RU" sz="20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Описаны и конкретизированы необходимые специальные образовательные условия – общие и специфические</a:t>
            </a:r>
          </a:p>
          <a:p>
            <a:r>
              <a:rPr lang="ru-RU" sz="20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Разработаны дифференцированные АООП</a:t>
            </a:r>
          </a:p>
          <a:p>
            <a:r>
              <a:rPr lang="ru-RU" sz="20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Предусматривается возможность перехода обучающегося с ОВЗ с одного варианта образовательной программы на другой</a:t>
            </a:r>
          </a:p>
          <a:p>
            <a:r>
              <a:rPr lang="ru-RU" sz="20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В структуре и содержании АООП выделены 8 предметных областей и коррекционно-развивающая область</a:t>
            </a:r>
          </a:p>
          <a:p>
            <a:r>
              <a:rPr lang="ru-RU" sz="20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Во всех образовательных областях выделены «академический компонент» и </a:t>
            </a:r>
            <a:r>
              <a:rPr lang="ru-RU" sz="2000" b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«компонент жизненной компетенции» - </a:t>
            </a:r>
            <a:endParaRPr lang="ru-RU" sz="20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84976" cy="70682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Адаптированная образовательная программа- инструмент реализации ФГОС ОВЗ </a:t>
            </a:r>
            <a:endParaRPr lang="ru-RU" sz="24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419872" y="2420889"/>
            <a:ext cx="3024336" cy="2952327"/>
          </a:xfrm>
          <a:prstGeom prst="ellipse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 Math" pitchFamily="18" charset="0"/>
                <a:ea typeface="Cambria Math" pitchFamily="18" charset="0"/>
              </a:rPr>
              <a:t>Адаптированная образовательная </a:t>
            </a: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программа- </a:t>
            </a: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ОП </a:t>
            </a:r>
            <a:endParaRPr lang="ru-RU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331640" y="980728"/>
            <a:ext cx="3096344" cy="2880320"/>
          </a:xfrm>
          <a:prstGeom prst="ellipse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latin typeface="Cambria Math" pitchFamily="18" charset="0"/>
                <a:ea typeface="Cambria Math" pitchFamily="18" charset="0"/>
              </a:rPr>
              <a:t>Адаптированная 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общеобразовательная программа </a:t>
            </a:r>
            <a:r>
              <a:rPr lang="ru-RU" sz="1600" dirty="0">
                <a:latin typeface="Cambria Math" pitchFamily="18" charset="0"/>
                <a:ea typeface="Cambria Math" pitchFamily="18" charset="0"/>
              </a:rPr>
              <a:t>для отдельного обучающегося в условиях инклюзивного образования 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(название может быть ИОМ - как прописали в локальных актах ОО) </a:t>
            </a:r>
            <a:endParaRPr lang="ru-RU" sz="1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292080" y="980728"/>
            <a:ext cx="3024336" cy="288032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dirty="0">
                <a:latin typeface="Cambria Math" pitchFamily="18" charset="0"/>
                <a:ea typeface="Cambria Math" pitchFamily="18" charset="0"/>
              </a:rPr>
              <a:t>Адаптированная основная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общеобразовательная программа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для группы, класса образовательной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организации на уровень 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436096" y="3789040"/>
            <a:ext cx="2952329" cy="266429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mbria Math" pitchFamily="18" charset="0"/>
                <a:ea typeface="Cambria Math" pitchFamily="18" charset="0"/>
              </a:rPr>
              <a:t>Адаптированная программа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по отдельному курсу, предмету</a:t>
            </a:r>
          </a:p>
        </p:txBody>
      </p:sp>
      <p:sp>
        <p:nvSpPr>
          <p:cNvPr id="9" name="Овал 8"/>
          <p:cNvSpPr/>
          <p:nvPr/>
        </p:nvSpPr>
        <p:spPr>
          <a:xfrm>
            <a:off x="1475656" y="3717032"/>
            <a:ext cx="2952328" cy="2808312"/>
          </a:xfrm>
          <a:prstGeom prst="ellipse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 Math" pitchFamily="18" charset="0"/>
                <a:ea typeface="Cambria Math" pitchFamily="18" charset="0"/>
              </a:rPr>
              <a:t>Адаптированная дополнительная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общеобразовательная программа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2056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784976" cy="57606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ФГОС для обучающихся с ОВЗ :АООП НОО, АООП УО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9188078" cy="601662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Учет вида нарушения:   - ФГОС НОО  ОВЗ и ФГОС УО			       -  8 приложений к ФГОС НОО  ОВЗ </a:t>
            </a:r>
          </a:p>
          <a:p>
            <a:pPr marL="457200" lvl="1" indent="0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Учет тяжести нарушений:</a:t>
            </a:r>
          </a:p>
          <a:p>
            <a:pPr marL="0" indent="0">
              <a:buNone/>
            </a:pPr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Вариативность планируемых результатов: академический компонент и компонент «жизненные компетенции» (включаются в личностные результаты)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7292168"/>
              </p:ext>
            </p:extLst>
          </p:nvPr>
        </p:nvGraphicFramePr>
        <p:xfrm>
          <a:off x="0" y="1556790"/>
          <a:ext cx="8892481" cy="5301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540"/>
                <a:gridCol w="3925154"/>
                <a:gridCol w="1170321"/>
                <a:gridCol w="1099210"/>
                <a:gridCol w="990649"/>
                <a:gridCol w="1034607"/>
              </a:tblGrid>
              <a:tr h="780796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Вариант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Нарушение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цензовые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нецензовые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041">
                <a:tc rowSpan="8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ФГОС ОВЗ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1.Глухота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452041"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2.Тугоухость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452041"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3.Слепота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452041"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4.Слабовидение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452041"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5.ТНР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452041"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6.НОДА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452041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7.ЗПР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7.1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7.2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452041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8.РАС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452041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ФГОС О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Легкая / умеренная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452041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Умеренная / тяжелая / ТМНР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617601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latin typeface="Cambria Math" pitchFamily="18" charset="0"/>
                <a:ea typeface="Cambria Math" pitchFamily="18" charset="0"/>
              </a:rPr>
              <a:t>АООП НОО в.1., в.2. (цензовые уровни)  </a:t>
            </a:r>
            <a:endParaRPr lang="ru-RU" sz="28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Вариант 7.1</a:t>
            </a:r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Срокиобучения1-4года</a:t>
            </a: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Обучение в классе со сверстниками без нарушений развития</a:t>
            </a: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Коррекционно-развивающая область(определяется образовательной организацией в программе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коррекц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. работы)</a:t>
            </a: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Программа коррекционной работы– система комплексной помощи</a:t>
            </a: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Адаптация системы оценки результатов освоения АООП</a:t>
            </a:r>
          </a:p>
          <a:p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endParaRPr lang="ru-RU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Вариант 7.2</a:t>
            </a: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Сроки обучения 1-5 лет</a:t>
            </a: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Обучение в среде сверстников с однородным нарушением ,но инклюзия не запрещается (социальная инклюзия).</a:t>
            </a: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Коррекционно-развивающая область (определена курсами- Ритмика, Коррекционно-развивающие занятия)</a:t>
            </a: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Программа коррекционной работы –система комплексной помощи</a:t>
            </a: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Адаптация системы оценки результатов освоения АООП</a:t>
            </a:r>
          </a:p>
          <a:p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8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61804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latin typeface="Cambria Math" pitchFamily="18" charset="0"/>
                <a:ea typeface="Cambria Math" pitchFamily="18" charset="0"/>
              </a:rPr>
              <a:t>Результаты освоения АООП (1, 2 варианты)</a:t>
            </a:r>
            <a:endParaRPr lang="ru-RU" sz="28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4"/>
            <a:ext cx="8435280" cy="4925140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Личностные результаты:</a:t>
            </a:r>
          </a:p>
          <a:p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Самоопределение</a:t>
            </a:r>
          </a:p>
          <a:p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Смыслообразование</a:t>
            </a:r>
            <a:endParaRPr lang="ru-RU" sz="20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Морально-этическая ориентация; Навыки жизненных компетенций </a:t>
            </a:r>
          </a:p>
          <a:p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Метапредметные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 результаты:</a:t>
            </a:r>
          </a:p>
          <a:p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Регулятивные</a:t>
            </a:r>
          </a:p>
          <a:p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Коммуникативные</a:t>
            </a:r>
          </a:p>
          <a:p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Познавательные</a:t>
            </a:r>
          </a:p>
          <a:p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Предметные результаты:</a:t>
            </a:r>
          </a:p>
          <a:p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Основы системы предметных знаний</a:t>
            </a:r>
          </a:p>
          <a:p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Сформированность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учебных действий (решение учебно-познавательных и учебно-практических задач) с предметным содержанием</a:t>
            </a:r>
          </a:p>
          <a:p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Предметные и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метапредметные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действия с учебным материалом.</a:t>
            </a:r>
          </a:p>
          <a:p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Результаты Программы коррекционной работы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; </a:t>
            </a:r>
          </a:p>
          <a:p>
            <a:r>
              <a:rPr lang="ru-RU" sz="2000" b="1" dirty="0" err="1" smtClean="0">
                <a:latin typeface="Cambria Math" pitchFamily="18" charset="0"/>
                <a:ea typeface="Cambria Math" pitchFamily="18" charset="0"/>
              </a:rPr>
              <a:t>Сформированность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 навыков жизненных компетенций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. </a:t>
            </a:r>
            <a:endParaRPr lang="ru-RU" sz="2000" b="1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83445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2493</Words>
  <Application>Microsoft Office PowerPoint</Application>
  <PresentationFormat>Экран (4:3)</PresentationFormat>
  <Paragraphs>312</Paragraphs>
  <Slides>27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Реализация АООП НОО  обучающихся с ОВЗ </vt:lpstr>
      <vt:lpstr>Нормативно - правовое сопровождение образования детей с ОВЗ </vt:lpstr>
      <vt:lpstr>Структура ФГОС ОВЗ </vt:lpstr>
      <vt:lpstr>Предмет регулирования ФГОС НОО ОВЗ</vt:lpstr>
      <vt:lpstr>Концепция ФГОС НОО ОВЗ</vt:lpstr>
      <vt:lpstr>Адаптированная образовательная программа- инструмент реализации ФГОС ОВЗ </vt:lpstr>
      <vt:lpstr>ФГОС для обучающихся с ОВЗ :АООП НОО, АООП УО </vt:lpstr>
      <vt:lpstr>АООП НОО в.1., в.2. (цензовые уровни)  </vt:lpstr>
      <vt:lpstr>Результаты освоения АООП (1, 2 варианты)</vt:lpstr>
      <vt:lpstr>Слайд 10</vt:lpstr>
      <vt:lpstr>Структура рабочих программ  учебных предметов, коррекционных курсов</vt:lpstr>
      <vt:lpstr>https://fgosreestr.ru/</vt:lpstr>
      <vt:lpstr>СПОСОБЫ АДАПТАЦИИ ОП </vt:lpstr>
      <vt:lpstr>Специальная организация образовательной среды  (для детей с задержкой психического развития)</vt:lpstr>
      <vt:lpstr>Специальная организация образовательной среды для детей с расстройством аутистического спектра </vt:lpstr>
      <vt:lpstr>Оцеивание. Условия  проведения оценивания </vt:lpstr>
      <vt:lpstr>Из пр. рабочих программ для обучающихся с ЗПР(3 класс)</vt:lpstr>
      <vt:lpstr>Специальные условия включают:</vt:lpstr>
      <vt:lpstr>Слайд 19</vt:lpstr>
      <vt:lpstr>Контрольно-измерительные материалы </vt:lpstr>
      <vt:lpstr>Рекомендации к выполнению КР</vt:lpstr>
      <vt:lpstr>Слайд 22</vt:lpstr>
      <vt:lpstr>Слайд 23</vt:lpstr>
      <vt:lpstr>Рекомендации к проведению диктанта: </vt:lpstr>
      <vt:lpstr>Тема «Звуки и буквы» Текущий контроль. </vt:lpstr>
      <vt:lpstr>Итоговый контрольный диктант </vt:lpstr>
      <vt:lpstr>УСПЕХОВ!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АОО ПНОО: адаптация рабочих программ учителя</dc:title>
  <dc:creator>Людмила Геннадьевна</dc:creator>
  <cp:lastModifiedBy>Людмила Геннадьевна</cp:lastModifiedBy>
  <cp:revision>32</cp:revision>
  <dcterms:created xsi:type="dcterms:W3CDTF">2021-03-10T10:28:25Z</dcterms:created>
  <dcterms:modified xsi:type="dcterms:W3CDTF">2021-03-29T06:44:26Z</dcterms:modified>
</cp:coreProperties>
</file>